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1"/>
  </p:notesMasterIdLst>
  <p:sldIdLst>
    <p:sldId id="289" r:id="rId2"/>
    <p:sldId id="290" r:id="rId3"/>
    <p:sldId id="294" r:id="rId4"/>
    <p:sldId id="291" r:id="rId5"/>
    <p:sldId id="263" r:id="rId6"/>
    <p:sldId id="264" r:id="rId7"/>
    <p:sldId id="265" r:id="rId8"/>
    <p:sldId id="266" r:id="rId9"/>
    <p:sldId id="292" r:id="rId10"/>
    <p:sldId id="257" r:id="rId11"/>
    <p:sldId id="258" r:id="rId12"/>
    <p:sldId id="259" r:id="rId13"/>
    <p:sldId id="260" r:id="rId14"/>
    <p:sldId id="261" r:id="rId15"/>
    <p:sldId id="262" r:id="rId16"/>
    <p:sldId id="293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95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A5511-8FC2-457A-8CC8-E39C13247887}" type="datetimeFigureOut">
              <a:rPr lang="nl-NL" smtClean="0"/>
              <a:t>7-6-2015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538CD-598F-4A83-87D6-DF2A44E8F0C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9794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Uluru</a:t>
            </a:r>
            <a:r>
              <a:rPr lang="nl-NL" dirty="0" smtClean="0"/>
              <a:t>: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sacred</a:t>
            </a:r>
            <a:r>
              <a:rPr lang="nl-NL" baseline="0" dirty="0" smtClean="0"/>
              <a:t> rock </a:t>
            </a:r>
            <a:r>
              <a:rPr lang="nl-NL" baseline="0" dirty="0" err="1" smtClean="0"/>
              <a:t>formation</a:t>
            </a:r>
            <a:r>
              <a:rPr lang="nl-NL" baseline="0" dirty="0" smtClean="0"/>
              <a:t> in the </a:t>
            </a:r>
            <a:r>
              <a:rPr lang="nl-NL" baseline="0" dirty="0" err="1" smtClean="0"/>
              <a:t>middle</a:t>
            </a:r>
            <a:r>
              <a:rPr lang="nl-NL" baseline="0" dirty="0" smtClean="0"/>
              <a:t> of Australia (</a:t>
            </a:r>
            <a:r>
              <a:rPr lang="nl-NL" baseline="0" dirty="0" err="1" smtClean="0"/>
              <a:t>battle</a:t>
            </a:r>
            <a:r>
              <a:rPr lang="nl-NL" baseline="0" dirty="0" smtClean="0"/>
              <a:t> of 2 ‘</a:t>
            </a:r>
            <a:r>
              <a:rPr lang="nl-NL" baseline="0" dirty="0" err="1" smtClean="0"/>
              <a:t>gods</a:t>
            </a:r>
            <a:r>
              <a:rPr lang="nl-NL" baseline="0" dirty="0" smtClean="0"/>
              <a:t>’) </a:t>
            </a:r>
            <a:r>
              <a:rPr lang="nl-NL" baseline="0" dirty="0" err="1" smtClean="0"/>
              <a:t>remainders</a:t>
            </a:r>
            <a:r>
              <a:rPr lang="nl-NL" baseline="0" dirty="0" smtClean="0"/>
              <a:t> of the </a:t>
            </a:r>
            <a:r>
              <a:rPr lang="nl-NL" baseline="0" dirty="0" err="1" smtClean="0"/>
              <a:t>battle</a:t>
            </a:r>
            <a:r>
              <a:rPr lang="nl-NL" baseline="0" dirty="0" smtClean="0"/>
              <a:t> = rock </a:t>
            </a:r>
            <a:r>
              <a:rPr lang="nl-NL" baseline="0" dirty="0" err="1" smtClean="0"/>
              <a:t>formation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538CD-598F-4A83-87D6-DF2A44E8F0CF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3260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Cities</a:t>
            </a:r>
            <a:r>
              <a:rPr lang="nl-NL" dirty="0" smtClean="0"/>
              <a:t> of Australia</a:t>
            </a:r>
          </a:p>
          <a:p>
            <a:pPr lvl="1"/>
            <a:r>
              <a:rPr lang="nl-NL" sz="3200" dirty="0" err="1" smtClean="0"/>
              <a:t>Sydney</a:t>
            </a:r>
            <a:r>
              <a:rPr lang="nl-NL" sz="3200" dirty="0" smtClean="0"/>
              <a:t> </a:t>
            </a:r>
          </a:p>
          <a:p>
            <a:pPr lvl="1"/>
            <a:r>
              <a:rPr lang="nl-NL" sz="3200" dirty="0" smtClean="0"/>
              <a:t>Melbourne </a:t>
            </a:r>
          </a:p>
          <a:p>
            <a:pPr lvl="1"/>
            <a:r>
              <a:rPr lang="nl-NL" sz="3200" dirty="0" smtClean="0"/>
              <a:t>Brisbane </a:t>
            </a:r>
          </a:p>
          <a:p>
            <a:pPr lvl="1"/>
            <a:r>
              <a:rPr lang="nl-NL" sz="3200" dirty="0" err="1" smtClean="0"/>
              <a:t>Perth</a:t>
            </a:r>
            <a:r>
              <a:rPr lang="nl-NL" sz="3200" dirty="0" smtClean="0"/>
              <a:t> </a:t>
            </a:r>
          </a:p>
          <a:p>
            <a:pPr lvl="1"/>
            <a:r>
              <a:rPr lang="nl-NL" sz="3200" dirty="0" smtClean="0"/>
              <a:t>Adelaide 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CD588-AA2E-4780-A4F8-92C6F465CCB4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867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3F81-9A73-4F8D-8A35-B462B3725B7C}" type="datetimeFigureOut">
              <a:rPr lang="nl-NL" smtClean="0"/>
              <a:t>7-6-2015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399-75CC-4FEA-9946-69386EE8D60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806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3F81-9A73-4F8D-8A35-B462B3725B7C}" type="datetimeFigureOut">
              <a:rPr lang="nl-NL" smtClean="0"/>
              <a:t>7-6-2015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399-75CC-4FEA-9946-69386EE8D60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9816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3F81-9A73-4F8D-8A35-B462B3725B7C}" type="datetimeFigureOut">
              <a:rPr lang="nl-NL" smtClean="0"/>
              <a:t>7-6-2015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399-75CC-4FEA-9946-69386EE8D60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295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3F81-9A73-4F8D-8A35-B462B3725B7C}" type="datetimeFigureOut">
              <a:rPr lang="nl-NL" smtClean="0"/>
              <a:t>7-6-2015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399-75CC-4FEA-9946-69386EE8D603}" type="slidenum">
              <a:rPr lang="nl-NL" smtClean="0"/>
              <a:t>‹nr.›</a:t>
            </a:fld>
            <a:endParaRPr lang="nl-N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514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3F81-9A73-4F8D-8A35-B462B3725B7C}" type="datetimeFigureOut">
              <a:rPr lang="nl-NL" smtClean="0"/>
              <a:t>7-6-2015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399-75CC-4FEA-9946-69386EE8D60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1603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3F81-9A73-4F8D-8A35-B462B3725B7C}" type="datetimeFigureOut">
              <a:rPr lang="nl-NL" smtClean="0"/>
              <a:t>7-6-2015</a:t>
            </a:fld>
            <a:endParaRPr lang="nl-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399-75CC-4FEA-9946-69386EE8D60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8121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3F81-9A73-4F8D-8A35-B462B3725B7C}" type="datetimeFigureOut">
              <a:rPr lang="nl-NL" smtClean="0"/>
              <a:t>7-6-2015</a:t>
            </a:fld>
            <a:endParaRPr lang="nl-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399-75CC-4FEA-9946-69386EE8D60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0495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3F81-9A73-4F8D-8A35-B462B3725B7C}" type="datetimeFigureOut">
              <a:rPr lang="nl-NL" smtClean="0"/>
              <a:t>7-6-2015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399-75CC-4FEA-9946-69386EE8D60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9827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3F81-9A73-4F8D-8A35-B462B3725B7C}" type="datetimeFigureOut">
              <a:rPr lang="nl-NL" smtClean="0"/>
              <a:t>7-6-2015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399-75CC-4FEA-9946-69386EE8D60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662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3F81-9A73-4F8D-8A35-B462B3725B7C}" type="datetimeFigureOut">
              <a:rPr lang="nl-NL" smtClean="0"/>
              <a:t>7-6-2015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399-75CC-4FEA-9946-69386EE8D60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9422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3F81-9A73-4F8D-8A35-B462B3725B7C}" type="datetimeFigureOut">
              <a:rPr lang="nl-NL" smtClean="0"/>
              <a:t>7-6-2015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399-75CC-4FEA-9946-69386EE8D60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8913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3F81-9A73-4F8D-8A35-B462B3725B7C}" type="datetimeFigureOut">
              <a:rPr lang="nl-NL" smtClean="0"/>
              <a:t>7-6-2015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399-75CC-4FEA-9946-69386EE8D60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1575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3F81-9A73-4F8D-8A35-B462B3725B7C}" type="datetimeFigureOut">
              <a:rPr lang="nl-NL" smtClean="0"/>
              <a:t>7-6-2015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399-75CC-4FEA-9946-69386EE8D60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8198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3F81-9A73-4F8D-8A35-B462B3725B7C}" type="datetimeFigureOut">
              <a:rPr lang="nl-NL" smtClean="0"/>
              <a:t>7-6-2015</a:t>
            </a:fld>
            <a:endParaRPr lang="nl-N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399-75CC-4FEA-9946-69386EE8D60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68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3F81-9A73-4F8D-8A35-B462B3725B7C}" type="datetimeFigureOut">
              <a:rPr lang="nl-NL" smtClean="0"/>
              <a:t>7-6-2015</a:t>
            </a:fld>
            <a:endParaRPr lang="nl-N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399-75CC-4FEA-9946-69386EE8D60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497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3F81-9A73-4F8D-8A35-B462B3725B7C}" type="datetimeFigureOut">
              <a:rPr lang="nl-NL" smtClean="0"/>
              <a:t>7-6-2015</a:t>
            </a:fld>
            <a:endParaRPr lang="nl-N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399-75CC-4FEA-9946-69386EE8D60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1207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3F81-9A73-4F8D-8A35-B462B3725B7C}" type="datetimeFigureOut">
              <a:rPr lang="nl-NL" smtClean="0"/>
              <a:t>7-6-2015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399-75CC-4FEA-9946-69386EE8D60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115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F623F81-9A73-4F8D-8A35-B462B3725B7C}" type="datetimeFigureOut">
              <a:rPr lang="nl-NL" smtClean="0"/>
              <a:t>7-6-2015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15399-75CC-4FEA-9946-69386EE8D60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5551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JHbbAQmpJQ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countrymeters.info/en/Australia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www.youtube.com/watch?v=XHSRv4Hsxn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ma"/><Relationship Id="rId3" Type="http://schemas.microsoft.com/office/2007/relationships/media" Target="../media/media2.wma"/><Relationship Id="rId7" Type="http://schemas.microsoft.com/office/2007/relationships/media" Target="../media/media4.wma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audio" Target="../media/media3.wma"/><Relationship Id="rId5" Type="http://schemas.microsoft.com/office/2007/relationships/media" Target="../media/media3.wma"/><Relationship Id="rId10" Type="http://schemas.openxmlformats.org/officeDocument/2006/relationships/image" Target="../media/image41.png"/><Relationship Id="rId4" Type="http://schemas.openxmlformats.org/officeDocument/2006/relationships/audio" Target="../media/media2.wma"/><Relationship Id="rId9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Australia 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Frank, </a:t>
            </a:r>
            <a:r>
              <a:rPr lang="nl-NL" dirty="0" err="1" smtClean="0"/>
              <a:t>anneloes</a:t>
            </a:r>
            <a:r>
              <a:rPr lang="nl-NL" dirty="0" smtClean="0"/>
              <a:t>, </a:t>
            </a:r>
            <a:r>
              <a:rPr lang="nl-NL" dirty="0" err="1" smtClean="0"/>
              <a:t>kevin</a:t>
            </a:r>
            <a:r>
              <a:rPr lang="nl-NL" dirty="0" smtClean="0"/>
              <a:t> &amp; </a:t>
            </a:r>
            <a:r>
              <a:rPr lang="nl-NL" dirty="0" err="1" smtClean="0"/>
              <a:t>rick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7647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Ancestry</a:t>
            </a:r>
            <a:r>
              <a:rPr lang="nl-NL" dirty="0" smtClean="0"/>
              <a:t>/</a:t>
            </a:r>
            <a:r>
              <a:rPr lang="nl-NL" dirty="0" err="1" smtClean="0"/>
              <a:t>immigration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  <a:p>
            <a:r>
              <a:rPr lang="nl-NL" dirty="0" smtClean="0"/>
              <a:t>Inleiding:</a:t>
            </a:r>
            <a:endParaRPr lang="nl-NL" dirty="0"/>
          </a:p>
          <a:p>
            <a:endParaRPr lang="nl-NL" dirty="0" smtClean="0"/>
          </a:p>
          <a:p>
            <a:pPr marL="0" indent="0">
              <a:buNone/>
            </a:pPr>
            <a:r>
              <a:rPr lang="nl-NL" dirty="0">
                <a:hlinkClick r:id="rId2"/>
              </a:rPr>
              <a:t>https://</a:t>
            </a:r>
            <a:r>
              <a:rPr lang="nl-NL" dirty="0" smtClean="0">
                <a:hlinkClick r:id="rId2"/>
              </a:rPr>
              <a:t>www.youtube.com/watch?v=HJHbbAQmpJQ</a:t>
            </a: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smtClean="0"/>
              <a:t>3.57 – eind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036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Aboriginal </a:t>
            </a:r>
            <a:r>
              <a:rPr lang="nl-NL" dirty="0" err="1" smtClean="0"/>
              <a:t>Australians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</a:t>
            </a:r>
            <a:r>
              <a:rPr lang="nl-NL" dirty="0" smtClean="0"/>
              <a:t>1788: British empire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</a:t>
            </a:r>
            <a:r>
              <a:rPr lang="nl-NL" dirty="0" err="1" smtClean="0"/>
              <a:t>Meaning</a:t>
            </a:r>
            <a:r>
              <a:rPr lang="nl-NL" dirty="0" smtClean="0"/>
              <a:t> of </a:t>
            </a:r>
            <a:r>
              <a:rPr lang="nl-NL" dirty="0" err="1" smtClean="0"/>
              <a:t>aborigine</a:t>
            </a:r>
            <a:endParaRPr lang="nl-NL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</a:t>
            </a:r>
            <a:r>
              <a:rPr lang="nl-NL" dirty="0" err="1" smtClean="0"/>
              <a:t>Constitution</a:t>
            </a:r>
            <a:r>
              <a:rPr lang="nl-NL" dirty="0" smtClean="0"/>
              <a:t> of Australia (1901)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</a:t>
            </a:r>
            <a:r>
              <a:rPr lang="nl-NL" dirty="0" smtClean="0"/>
              <a:t>1962: Power </a:t>
            </a:r>
            <a:r>
              <a:rPr lang="nl-NL" dirty="0" err="1" smtClean="0"/>
              <a:t>to</a:t>
            </a:r>
            <a:r>
              <a:rPr lang="nl-NL" dirty="0" smtClean="0"/>
              <a:t> the Aboriginals</a:t>
            </a:r>
          </a:p>
          <a:p>
            <a:pPr marL="0" indent="0">
              <a:buNone/>
            </a:pPr>
            <a:endParaRPr lang="nl-NL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</a:t>
            </a:r>
            <a:r>
              <a:rPr lang="nl-NL" dirty="0" err="1" smtClean="0"/>
              <a:t>Population</a:t>
            </a:r>
            <a:r>
              <a:rPr lang="nl-NL" dirty="0" smtClean="0"/>
              <a:t> &amp; </a:t>
            </a:r>
            <a:r>
              <a:rPr lang="nl-NL" dirty="0" err="1" smtClean="0"/>
              <a:t>territory</a:t>
            </a:r>
            <a:endParaRPr lang="nl-NL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</a:t>
            </a:r>
            <a:r>
              <a:rPr lang="nl-NL" dirty="0" smtClean="0"/>
              <a:t>606.164 (2.7%)</a:t>
            </a:r>
            <a:endParaRPr lang="nl-NL" dirty="0"/>
          </a:p>
        </p:txBody>
      </p:sp>
      <p:pic>
        <p:nvPicPr>
          <p:cNvPr id="1028" name="Picture 4" descr="Aborigin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75" y="286603"/>
            <a:ext cx="4064156" cy="260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ndigenousaustralianshistoryyear.weebly.com/uploads/1/3/3/9/13395430/4515371_or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511" y="3149257"/>
            <a:ext cx="5102420" cy="28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 descr="Map of Australia with the Northern Territory highlighted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160" y="3040883"/>
            <a:ext cx="3731520" cy="2936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981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Dreamtime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</a:t>
            </a:r>
            <a:r>
              <a:rPr lang="nl-NL" dirty="0" smtClean="0"/>
              <a:t>‘</a:t>
            </a:r>
            <a:r>
              <a:rPr lang="nl-NL" dirty="0" err="1" smtClean="0"/>
              <a:t>Heaven</a:t>
            </a:r>
            <a:r>
              <a:rPr lang="nl-NL" dirty="0" smtClean="0"/>
              <a:t>’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</a:t>
            </a:r>
            <a:r>
              <a:rPr lang="nl-NL" dirty="0" smtClean="0"/>
              <a:t>Act of </a:t>
            </a:r>
            <a:r>
              <a:rPr lang="nl-NL" dirty="0" err="1" smtClean="0"/>
              <a:t>creation</a:t>
            </a:r>
            <a:r>
              <a:rPr lang="nl-NL" dirty="0" smtClean="0"/>
              <a:t>: </a:t>
            </a:r>
            <a:r>
              <a:rPr lang="nl-NL" dirty="0" err="1" smtClean="0"/>
              <a:t>dream</a:t>
            </a:r>
            <a:r>
              <a:rPr lang="nl-NL" dirty="0" smtClean="0"/>
              <a:t> vs. </a:t>
            </a:r>
            <a:r>
              <a:rPr lang="nl-NL" dirty="0" err="1" smtClean="0"/>
              <a:t>reality</a:t>
            </a:r>
            <a:endParaRPr lang="nl-NL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</a:t>
            </a:r>
            <a:r>
              <a:rPr lang="nl-NL" dirty="0" err="1" smtClean="0"/>
              <a:t>Ancestors</a:t>
            </a:r>
            <a:r>
              <a:rPr lang="nl-NL" dirty="0" smtClean="0"/>
              <a:t>’ </a:t>
            </a:r>
            <a:r>
              <a:rPr lang="nl-NL" dirty="0" err="1" smtClean="0"/>
              <a:t>creations</a:t>
            </a:r>
            <a:endParaRPr lang="nl-NL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</a:t>
            </a:r>
            <a:r>
              <a:rPr lang="nl-NL" dirty="0" err="1" smtClean="0"/>
              <a:t>Ancestors</a:t>
            </a:r>
            <a:r>
              <a:rPr lang="nl-NL" dirty="0" smtClean="0"/>
              <a:t>’ spirits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</a:t>
            </a:r>
            <a:r>
              <a:rPr lang="nl-NL" dirty="0" smtClean="0"/>
              <a:t>The Rainbow Serpent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</a:t>
            </a:r>
            <a:r>
              <a:rPr lang="nl-NL" dirty="0" smtClean="0"/>
              <a:t>‘</a:t>
            </a:r>
            <a:r>
              <a:rPr lang="nl-NL" dirty="0" err="1" smtClean="0"/>
              <a:t>Dreaming</a:t>
            </a:r>
            <a:r>
              <a:rPr lang="nl-NL" dirty="0" smtClean="0"/>
              <a:t>’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 smtClean="0"/>
              <a:t> </a:t>
            </a:r>
            <a:r>
              <a:rPr lang="nl-NL" dirty="0" err="1" smtClean="0"/>
              <a:t>Dreamtime</a:t>
            </a:r>
            <a:r>
              <a:rPr lang="nl-NL" dirty="0" smtClean="0"/>
              <a:t> (environment)</a:t>
            </a:r>
            <a:endParaRPr lang="nl-NL" dirty="0"/>
          </a:p>
        </p:txBody>
      </p:sp>
      <p:pic>
        <p:nvPicPr>
          <p:cNvPr id="2050" name="Picture 2" descr="http://images.travelpod.com/tw_slides/ta00/c99/430/aboriginal-at-ayers-rock-alice-spring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140" y="0"/>
            <a:ext cx="3926860" cy="269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encrypted-tbn3.gstatic.com/images?q=tbn:ANd9GcQnYknci3A-EOLvwYnkSpSorHPSRF2SfO_iPwIcFt-Oi-C7Zid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9" y="1809643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aboriginalaustralianart.com/aboriginal_art/paintings/Dreamtime/Gaygar_the_Mother_Duc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675" y="2691685"/>
            <a:ext cx="37433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journeyingtothegoddess.files.wordpress.com/2012/10/rainbow_serpen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536" y="1737360"/>
            <a:ext cx="4714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s556.photobucket.com/albums/ss2/Pangaean/SDC14526-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124" y="1773451"/>
            <a:ext cx="49911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33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Botany</a:t>
            </a:r>
            <a:r>
              <a:rPr lang="nl-NL" dirty="0" smtClean="0"/>
              <a:t> </a:t>
            </a:r>
            <a:r>
              <a:rPr lang="nl-NL" dirty="0" err="1" smtClean="0"/>
              <a:t>bay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nl-NL" dirty="0" smtClean="0"/>
              <a:t> Dutch 1606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</a:t>
            </a:r>
            <a:r>
              <a:rPr lang="nl-NL" dirty="0" err="1" smtClean="0"/>
              <a:t>Claimed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the British in 1770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</a:t>
            </a:r>
            <a:r>
              <a:rPr lang="nl-NL" dirty="0" smtClean="0"/>
              <a:t>New South Wales: 1788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</a:t>
            </a:r>
            <a:r>
              <a:rPr lang="nl-NL" dirty="0" smtClean="0"/>
              <a:t>Port Jackson (Sydney </a:t>
            </a:r>
            <a:r>
              <a:rPr lang="nl-NL" dirty="0" err="1" smtClean="0"/>
              <a:t>harbour</a:t>
            </a:r>
            <a:r>
              <a:rPr lang="nl-NL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</a:t>
            </a:r>
            <a:r>
              <a:rPr lang="nl-NL" dirty="0" err="1" smtClean="0"/>
              <a:t>Convicts</a:t>
            </a:r>
            <a:endParaRPr lang="nl-NL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</a:t>
            </a:r>
            <a:r>
              <a:rPr lang="nl-NL" dirty="0" err="1" smtClean="0"/>
              <a:t>Punishment</a:t>
            </a:r>
            <a:endParaRPr lang="nl-NL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nl-NL" dirty="0"/>
              <a:t> </a:t>
            </a:r>
            <a:r>
              <a:rPr lang="nl-NL" dirty="0" smtClean="0"/>
              <a:t>Free</a:t>
            </a:r>
            <a:endParaRPr lang="nl-NL" dirty="0"/>
          </a:p>
        </p:txBody>
      </p:sp>
      <p:pic>
        <p:nvPicPr>
          <p:cNvPr id="4" name="Afbeelding 3" descr="Map of Australia with New South Wales highlighted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127" y="1845734"/>
            <a:ext cx="3029553" cy="300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ttp://i.imgur.com/FHvPpYL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85" y="4231899"/>
            <a:ext cx="3644217" cy="192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42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Immigration</a:t>
            </a:r>
            <a:r>
              <a:rPr lang="nl-NL" dirty="0" smtClean="0"/>
              <a:t> (British, Irish, </a:t>
            </a:r>
            <a:r>
              <a:rPr lang="nl-NL" dirty="0" err="1" smtClean="0"/>
              <a:t>Asian</a:t>
            </a:r>
            <a:r>
              <a:rPr lang="nl-NL" dirty="0" smtClean="0"/>
              <a:t>, </a:t>
            </a:r>
            <a:r>
              <a:rPr lang="nl-NL" dirty="0" err="1" smtClean="0"/>
              <a:t>Italian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03312" y="2052918"/>
            <a:ext cx="10052368" cy="4195481"/>
          </a:xfrm>
        </p:spPr>
        <p:txBody>
          <a:bodyPr>
            <a:normAutofit fontScale="92500" lnSpcReduction="20000"/>
          </a:bodyPr>
          <a:lstStyle/>
          <a:p>
            <a:endParaRPr lang="nl-NL" dirty="0" smtClean="0"/>
          </a:p>
          <a:p>
            <a:r>
              <a:rPr lang="nl-NL" b="1" dirty="0" err="1" smtClean="0"/>
              <a:t>Who</a:t>
            </a:r>
            <a:r>
              <a:rPr lang="nl-NL" b="1" dirty="0" smtClean="0"/>
              <a:t>			</a:t>
            </a:r>
            <a:r>
              <a:rPr lang="nl-NL" b="1" dirty="0"/>
              <a:t>	 </a:t>
            </a:r>
            <a:r>
              <a:rPr lang="nl-NL" b="1" dirty="0" smtClean="0"/>
              <a:t>           			</a:t>
            </a:r>
            <a:r>
              <a:rPr lang="nl-NL" b="1" dirty="0" err="1" smtClean="0"/>
              <a:t>When</a:t>
            </a:r>
            <a:r>
              <a:rPr lang="nl-NL" b="1" dirty="0" smtClean="0"/>
              <a:t>		</a:t>
            </a:r>
            <a:r>
              <a:rPr lang="nl-NL" b="1" dirty="0"/>
              <a:t> </a:t>
            </a:r>
            <a:r>
              <a:rPr lang="nl-NL" b="1" dirty="0" smtClean="0"/>
              <a:t>          </a:t>
            </a:r>
            <a:r>
              <a:rPr lang="nl-NL" b="1" dirty="0" err="1" smtClean="0"/>
              <a:t>Why</a:t>
            </a:r>
            <a:endParaRPr lang="nl-NL" b="1" dirty="0" smtClean="0"/>
          </a:p>
          <a:p>
            <a:endParaRPr lang="nl-NL" dirty="0"/>
          </a:p>
          <a:p>
            <a:r>
              <a:rPr lang="nl-NL" dirty="0" smtClean="0"/>
              <a:t>British settlers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convicts</a:t>
            </a:r>
            <a:r>
              <a:rPr lang="nl-NL" dirty="0" smtClean="0"/>
              <a:t>	       1788 – 1870		   	</a:t>
            </a:r>
            <a:r>
              <a:rPr lang="nl-NL" dirty="0" err="1" smtClean="0"/>
              <a:t>Colonising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Irish </a:t>
            </a:r>
            <a:r>
              <a:rPr lang="nl-NL" dirty="0" err="1" smtClean="0"/>
              <a:t>volunteers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convicts</a:t>
            </a:r>
            <a:r>
              <a:rPr lang="nl-NL" dirty="0" smtClean="0"/>
              <a:t>	      	1791 – 1867		       </a:t>
            </a:r>
            <a:r>
              <a:rPr lang="nl-NL" dirty="0" err="1" smtClean="0"/>
              <a:t>Poor</a:t>
            </a:r>
            <a:r>
              <a:rPr lang="nl-NL" dirty="0" smtClean="0"/>
              <a:t> Irish </a:t>
            </a:r>
            <a:r>
              <a:rPr lang="nl-NL" dirty="0" err="1" smtClean="0"/>
              <a:t>economy</a:t>
            </a:r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Asian</a:t>
            </a:r>
            <a:r>
              <a:rPr lang="nl-NL" dirty="0" smtClean="0"/>
              <a:t> </a:t>
            </a:r>
            <a:r>
              <a:rPr lang="nl-NL" dirty="0" err="1" smtClean="0"/>
              <a:t>labourers</a:t>
            </a:r>
            <a:r>
              <a:rPr lang="nl-NL" dirty="0"/>
              <a:t>	</a:t>
            </a:r>
            <a:r>
              <a:rPr lang="nl-NL" dirty="0" smtClean="0"/>
              <a:t>		           	1840s/1850s+        </a:t>
            </a:r>
            <a:r>
              <a:rPr lang="nl-NL" dirty="0"/>
              <a:t>	</a:t>
            </a:r>
            <a:r>
              <a:rPr lang="nl-NL" dirty="0" err="1" smtClean="0"/>
              <a:t>Work</a:t>
            </a:r>
            <a:r>
              <a:rPr lang="nl-NL" dirty="0" smtClean="0"/>
              <a:t> &amp; gold rush</a:t>
            </a:r>
          </a:p>
          <a:p>
            <a:endParaRPr lang="nl-NL" dirty="0"/>
          </a:p>
          <a:p>
            <a:r>
              <a:rPr lang="nl-NL" dirty="0" err="1" smtClean="0"/>
              <a:t>Italian</a:t>
            </a:r>
            <a:r>
              <a:rPr lang="nl-NL" dirty="0" smtClean="0"/>
              <a:t> </a:t>
            </a:r>
            <a:r>
              <a:rPr lang="nl-NL" dirty="0" err="1" smtClean="0"/>
              <a:t>musicians</a:t>
            </a:r>
            <a:r>
              <a:rPr lang="nl-NL" dirty="0" smtClean="0"/>
              <a:t>, </a:t>
            </a:r>
            <a:r>
              <a:rPr lang="nl-NL" dirty="0" err="1" smtClean="0"/>
              <a:t>artists</a:t>
            </a:r>
            <a:r>
              <a:rPr lang="nl-NL" dirty="0" smtClean="0"/>
              <a:t>, 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 </a:t>
            </a:r>
            <a:r>
              <a:rPr lang="nl-NL" dirty="0" smtClean="0"/>
              <a:t>     business men      				~1869		     		Non-</a:t>
            </a:r>
            <a:r>
              <a:rPr lang="nl-NL" dirty="0" err="1" smtClean="0"/>
              <a:t>economic</a:t>
            </a:r>
            <a:r>
              <a:rPr lang="nl-NL" dirty="0" smtClean="0"/>
              <a:t> </a:t>
            </a:r>
            <a:r>
              <a:rPr lang="nl-NL" dirty="0" err="1" smtClean="0"/>
              <a:t>reasons</a:t>
            </a:r>
            <a:r>
              <a:rPr lang="nl-NL" dirty="0" smtClean="0"/>
              <a:t>	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817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: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smtClean="0"/>
              <a:t>   </a:t>
            </a:r>
            <a:endParaRPr lang="nl-NL" dirty="0"/>
          </a:p>
        </p:txBody>
      </p:sp>
      <p:pic>
        <p:nvPicPr>
          <p:cNvPr id="4098" name="Picture 2" descr="http://upload.wikimedia.org/wikipedia/commons/7/73/Chinatownsy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167468"/>
            <a:ext cx="49911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upload.wikimedia.org/wikipedia/commons/thumb/2/24/New_Italy_NSW.JPG/300px-New_Italy_NS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842" y="2134130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Population</a:t>
            </a:r>
            <a:endParaRPr lang="nl-NL" dirty="0"/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i="1" dirty="0" smtClean="0"/>
              <a:t>Frank Uijtendaal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646481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Population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Numbers</a:t>
            </a:r>
            <a:r>
              <a:rPr lang="nl-NL" dirty="0" smtClean="0"/>
              <a:t>/</a:t>
            </a:r>
            <a:r>
              <a:rPr lang="nl-NL" dirty="0" err="1" smtClean="0"/>
              <a:t>Urban</a:t>
            </a:r>
            <a:r>
              <a:rPr lang="nl-NL" dirty="0" smtClean="0"/>
              <a:t> areas</a:t>
            </a:r>
          </a:p>
          <a:p>
            <a:r>
              <a:rPr lang="nl-NL" dirty="0" err="1" smtClean="0"/>
              <a:t>Density</a:t>
            </a:r>
            <a:r>
              <a:rPr lang="nl-NL" dirty="0" smtClean="0"/>
              <a:t> </a:t>
            </a:r>
          </a:p>
          <a:p>
            <a:r>
              <a:rPr lang="nl-NL" dirty="0" err="1" smtClean="0"/>
              <a:t>Settlement</a:t>
            </a:r>
            <a:r>
              <a:rPr lang="nl-NL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513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Numbers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23.622.645 </a:t>
            </a:r>
            <a:r>
              <a:rPr lang="nl-NL" dirty="0" err="1" smtClean="0"/>
              <a:t>People</a:t>
            </a:r>
            <a:endParaRPr lang="nl-NL" dirty="0" smtClean="0"/>
          </a:p>
          <a:p>
            <a:r>
              <a:rPr lang="nl-NL" dirty="0" err="1" smtClean="0"/>
              <a:t>Increase</a:t>
            </a:r>
            <a:r>
              <a:rPr lang="nl-NL" dirty="0" smtClean="0"/>
              <a:t> of </a:t>
            </a:r>
            <a:r>
              <a:rPr lang="en-US" dirty="0"/>
              <a:t>269 936 </a:t>
            </a:r>
            <a:endParaRPr lang="en-US" dirty="0" smtClean="0"/>
          </a:p>
          <a:p>
            <a:r>
              <a:rPr lang="en-US" u="sng" dirty="0" smtClean="0">
                <a:hlinkClick r:id="rId2"/>
              </a:rPr>
              <a:t>Current numbers</a:t>
            </a:r>
            <a:endParaRPr lang="en-US" dirty="0" smtClean="0"/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least densely populated country </a:t>
            </a:r>
          </a:p>
          <a:p>
            <a:pPr>
              <a:buNone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81917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Numbers</a:t>
            </a:r>
            <a:endParaRPr lang="nl-NL" dirty="0"/>
          </a:p>
        </p:txBody>
      </p:sp>
      <p:pic>
        <p:nvPicPr>
          <p:cNvPr id="4" name="Afbeelding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896" y="1763459"/>
            <a:ext cx="8201372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3714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Today</a:t>
            </a:r>
            <a:r>
              <a:rPr lang="nl-NL" dirty="0" smtClean="0"/>
              <a:t>: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Assigment</a:t>
            </a:r>
            <a:endParaRPr lang="nl-NL" dirty="0" smtClean="0"/>
          </a:p>
          <a:p>
            <a:r>
              <a:rPr lang="nl-NL" dirty="0" err="1" smtClean="0"/>
              <a:t>History</a:t>
            </a:r>
            <a:endParaRPr lang="nl-NL" dirty="0" smtClean="0"/>
          </a:p>
          <a:p>
            <a:r>
              <a:rPr lang="nl-NL" dirty="0" err="1" smtClean="0"/>
              <a:t>Ancestry</a:t>
            </a:r>
            <a:r>
              <a:rPr lang="nl-NL" dirty="0" smtClean="0"/>
              <a:t> &amp; </a:t>
            </a:r>
            <a:r>
              <a:rPr lang="nl-NL" dirty="0" err="1" smtClean="0"/>
              <a:t>Immigration</a:t>
            </a:r>
            <a:endParaRPr lang="nl-NL" dirty="0" smtClean="0"/>
          </a:p>
          <a:p>
            <a:r>
              <a:rPr lang="nl-NL" dirty="0" err="1" smtClean="0"/>
              <a:t>Population</a:t>
            </a:r>
            <a:endParaRPr lang="nl-NL" dirty="0"/>
          </a:p>
          <a:p>
            <a:r>
              <a:rPr lang="nl-NL" dirty="0" smtClean="0"/>
              <a:t>National </a:t>
            </a:r>
            <a:r>
              <a:rPr lang="nl-NL" dirty="0" err="1" smtClean="0"/>
              <a:t>Symbols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Holidays</a:t>
            </a:r>
            <a:r>
              <a:rPr lang="nl-NL" dirty="0" smtClean="0"/>
              <a:t>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71020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Numbers</a:t>
            </a:r>
            <a:r>
              <a:rPr lang="nl-NL" dirty="0" smtClean="0"/>
              <a:t>/</a:t>
            </a:r>
            <a:r>
              <a:rPr lang="nl-NL" dirty="0" err="1" smtClean="0"/>
              <a:t>Urban</a:t>
            </a:r>
            <a:r>
              <a:rPr lang="nl-NL" dirty="0" smtClean="0"/>
              <a:t> areas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585" y="1412776"/>
            <a:ext cx="8510761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2427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Numbers</a:t>
            </a:r>
            <a:r>
              <a:rPr lang="nl-NL" dirty="0" smtClean="0"/>
              <a:t>/</a:t>
            </a:r>
            <a:r>
              <a:rPr lang="nl-NL" dirty="0" err="1" smtClean="0"/>
              <a:t>Urban</a:t>
            </a:r>
            <a:r>
              <a:rPr lang="nl-NL" dirty="0" smtClean="0"/>
              <a:t> areas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pPr lvl="1"/>
            <a:endParaRPr lang="nl-NL" dirty="0"/>
          </a:p>
        </p:txBody>
      </p:sp>
      <p:pic>
        <p:nvPicPr>
          <p:cNvPr id="6146" name="Picture 2" descr="http://webs.schule.at/website/Megacities/images/map_Australi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39616" y="1340768"/>
            <a:ext cx="7264102" cy="5040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3956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Numbers</a:t>
            </a:r>
            <a:r>
              <a:rPr lang="nl-NL" dirty="0" smtClean="0"/>
              <a:t>/</a:t>
            </a:r>
            <a:r>
              <a:rPr lang="nl-NL" dirty="0" err="1" smtClean="0"/>
              <a:t>Urban</a:t>
            </a:r>
            <a:r>
              <a:rPr lang="nl-NL" dirty="0" smtClean="0"/>
              <a:t> areas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Sydney</a:t>
            </a:r>
            <a:endParaRPr lang="nl-NL" dirty="0" smtClean="0"/>
          </a:p>
          <a:p>
            <a:pPr lvl="1"/>
            <a:r>
              <a:rPr lang="nl-NL" dirty="0" smtClean="0"/>
              <a:t>4,840,628</a:t>
            </a:r>
          </a:p>
          <a:p>
            <a:pPr lvl="1"/>
            <a:r>
              <a:rPr lang="nl-NL" dirty="0" err="1" smtClean="0"/>
              <a:t>Sydney</a:t>
            </a:r>
            <a:r>
              <a:rPr lang="nl-NL" dirty="0" smtClean="0"/>
              <a:t> </a:t>
            </a:r>
            <a:r>
              <a:rPr lang="nl-NL" dirty="0" err="1" smtClean="0"/>
              <a:t>fish</a:t>
            </a:r>
            <a:r>
              <a:rPr lang="nl-NL" dirty="0" smtClean="0"/>
              <a:t> </a:t>
            </a:r>
            <a:r>
              <a:rPr lang="nl-NL" dirty="0" err="1" smtClean="0"/>
              <a:t>market</a:t>
            </a:r>
            <a:endParaRPr lang="nl-NL" dirty="0" smtClean="0"/>
          </a:p>
          <a:p>
            <a:pPr lvl="1"/>
            <a:r>
              <a:rPr lang="nl-NL" dirty="0" smtClean="0"/>
              <a:t>Opera house </a:t>
            </a:r>
            <a:r>
              <a:rPr lang="nl-NL" dirty="0" err="1" smtClean="0"/>
              <a:t>costs</a:t>
            </a:r>
            <a:r>
              <a:rPr lang="nl-NL" dirty="0" smtClean="0"/>
              <a:t> </a:t>
            </a:r>
          </a:p>
          <a:p>
            <a:pPr lvl="1"/>
            <a:r>
              <a:rPr lang="en-US" dirty="0"/>
              <a:t>1 in 8 people </a:t>
            </a:r>
            <a:r>
              <a:rPr lang="en-US" dirty="0" smtClean="0"/>
              <a:t>are</a:t>
            </a:r>
          </a:p>
          <a:p>
            <a:pPr lvl="1">
              <a:buNone/>
            </a:pPr>
            <a:r>
              <a:rPr lang="en-US" dirty="0" smtClean="0"/>
              <a:t>over </a:t>
            </a:r>
            <a:r>
              <a:rPr lang="en-US" dirty="0"/>
              <a:t>65 years old in Sydney.</a:t>
            </a:r>
            <a:r>
              <a:rPr lang="nl-NL" dirty="0" smtClean="0"/>
              <a:t>  </a:t>
            </a:r>
            <a:endParaRPr lang="nl-NL" dirty="0"/>
          </a:p>
        </p:txBody>
      </p:sp>
      <p:pic>
        <p:nvPicPr>
          <p:cNvPr id="4" name="Afbeelding 3" descr="http://cdn.masterstudies.com/element_db/96/964_UTS_photo_-_Sydney_Opera_House_and_Sydney_city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79976" y="1340768"/>
            <a:ext cx="4495800" cy="2908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3553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Numbers</a:t>
            </a:r>
            <a:r>
              <a:rPr lang="nl-NL" dirty="0" smtClean="0"/>
              <a:t>/</a:t>
            </a:r>
            <a:r>
              <a:rPr lang="nl-NL" dirty="0" err="1" smtClean="0"/>
              <a:t>Urban</a:t>
            </a:r>
            <a:r>
              <a:rPr lang="nl-NL" dirty="0" smtClean="0"/>
              <a:t> areas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Melbourne</a:t>
            </a:r>
          </a:p>
          <a:p>
            <a:pPr lvl="1"/>
            <a:r>
              <a:rPr lang="nl-NL" dirty="0" smtClean="0"/>
              <a:t>4,440,328</a:t>
            </a:r>
          </a:p>
          <a:p>
            <a:pPr lvl="1"/>
            <a:r>
              <a:rPr lang="nl-NL" dirty="0" err="1" smtClean="0"/>
              <a:t>Australia’s</a:t>
            </a:r>
            <a:r>
              <a:rPr lang="nl-NL" dirty="0" smtClean="0"/>
              <a:t> </a:t>
            </a:r>
            <a:r>
              <a:rPr lang="nl-NL" dirty="0" err="1" smtClean="0"/>
              <a:t>second</a:t>
            </a:r>
            <a:r>
              <a:rPr lang="nl-NL" dirty="0" smtClean="0"/>
              <a:t> </a:t>
            </a:r>
            <a:r>
              <a:rPr lang="nl-NL" dirty="0" err="1" smtClean="0"/>
              <a:t>biggest</a:t>
            </a:r>
            <a:endParaRPr lang="nl-NL" dirty="0" smtClean="0"/>
          </a:p>
          <a:p>
            <a:pPr lvl="1">
              <a:buNone/>
            </a:pPr>
            <a:r>
              <a:rPr lang="nl-NL" dirty="0" smtClean="0"/>
              <a:t>City</a:t>
            </a:r>
          </a:p>
          <a:p>
            <a:pPr marL="971550" lvl="1" indent="-514350"/>
            <a:r>
              <a:rPr lang="en-US" dirty="0" smtClean="0"/>
              <a:t>Capital city</a:t>
            </a:r>
            <a:r>
              <a:rPr lang="en-US" dirty="0"/>
              <a:t> for 26 </a:t>
            </a:r>
            <a:r>
              <a:rPr lang="en-US" dirty="0" smtClean="0"/>
              <a:t>years (1901 </a:t>
            </a:r>
            <a:r>
              <a:rPr lang="en-US" dirty="0"/>
              <a:t>and </a:t>
            </a:r>
            <a:r>
              <a:rPr lang="en-US" dirty="0" smtClean="0"/>
              <a:t>1927) (Canberra)</a:t>
            </a:r>
          </a:p>
          <a:p>
            <a:pPr marL="971550" lvl="1" indent="-514350">
              <a:buNone/>
            </a:pPr>
            <a:endParaRPr lang="nl-NL" dirty="0" smtClean="0"/>
          </a:p>
          <a:p>
            <a:pPr lvl="1">
              <a:buNone/>
            </a:pPr>
            <a:endParaRPr lang="nl-NL" dirty="0"/>
          </a:p>
        </p:txBody>
      </p:sp>
      <p:pic>
        <p:nvPicPr>
          <p:cNvPr id="4" name="Afbeelding 3" descr="http://melbourneit.info/images/cities/Office-Locations---Melbourne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60096" y="1196752"/>
            <a:ext cx="3491880" cy="245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0549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Numbers</a:t>
            </a:r>
            <a:r>
              <a:rPr lang="nl-NL" dirty="0" smtClean="0"/>
              <a:t>/</a:t>
            </a:r>
            <a:r>
              <a:rPr lang="nl-NL" dirty="0" err="1" smtClean="0"/>
              <a:t>Urban</a:t>
            </a:r>
            <a:r>
              <a:rPr lang="nl-NL" dirty="0" smtClean="0"/>
              <a:t> areas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Brisbane</a:t>
            </a:r>
          </a:p>
          <a:p>
            <a:pPr lvl="1"/>
            <a:r>
              <a:rPr lang="nl-NL" dirty="0" smtClean="0"/>
              <a:t>2,274,460</a:t>
            </a:r>
          </a:p>
          <a:p>
            <a:pPr lvl="1"/>
            <a:r>
              <a:rPr lang="nl-NL" dirty="0" smtClean="0"/>
              <a:t>Summer: </a:t>
            </a:r>
            <a:r>
              <a:rPr lang="nl-NL" dirty="0" err="1" smtClean="0"/>
              <a:t>December-February</a:t>
            </a:r>
            <a:endParaRPr lang="nl-NL" dirty="0" smtClean="0"/>
          </a:p>
          <a:p>
            <a:pPr lvl="1"/>
            <a:r>
              <a:rPr lang="nl-NL" dirty="0" err="1" smtClean="0"/>
              <a:t>Locals</a:t>
            </a:r>
            <a:r>
              <a:rPr lang="nl-NL" dirty="0" smtClean="0"/>
              <a:t>: </a:t>
            </a:r>
            <a:r>
              <a:rPr lang="nl-NL" dirty="0" err="1" smtClean="0"/>
              <a:t>Brisbanites</a:t>
            </a:r>
            <a:r>
              <a:rPr lang="nl-NL" dirty="0" smtClean="0"/>
              <a:t> </a:t>
            </a:r>
          </a:p>
          <a:p>
            <a:pPr lvl="1"/>
            <a:r>
              <a:rPr lang="nl-NL" dirty="0" smtClean="0"/>
              <a:t>21.7% </a:t>
            </a:r>
            <a:r>
              <a:rPr lang="nl-NL" dirty="0" err="1" smtClean="0"/>
              <a:t>born</a:t>
            </a:r>
            <a:r>
              <a:rPr lang="nl-NL" dirty="0" smtClean="0"/>
              <a:t> in </a:t>
            </a:r>
          </a:p>
          <a:p>
            <a:pPr lvl="1">
              <a:buNone/>
            </a:pPr>
            <a:r>
              <a:rPr lang="nl-NL" dirty="0" smtClean="0"/>
              <a:t>a different </a:t>
            </a:r>
          </a:p>
          <a:p>
            <a:pPr lvl="1">
              <a:buNone/>
            </a:pPr>
            <a:r>
              <a:rPr lang="nl-NL" dirty="0" smtClean="0"/>
              <a:t>country</a:t>
            </a:r>
          </a:p>
          <a:p>
            <a:pPr lvl="1">
              <a:buNone/>
            </a:pPr>
            <a:endParaRPr lang="nl-NL" dirty="0"/>
          </a:p>
        </p:txBody>
      </p:sp>
      <p:pic>
        <p:nvPicPr>
          <p:cNvPr id="4" name="Afbeelding 3" descr="http://upload.wikimedia.org/wikipedia/commons/e/e5/Brisbane_skyline_bluesky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8472" y="3221359"/>
            <a:ext cx="5760720" cy="302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2805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Numbers</a:t>
            </a:r>
            <a:r>
              <a:rPr lang="nl-NL" dirty="0" smtClean="0"/>
              <a:t>/</a:t>
            </a:r>
            <a:r>
              <a:rPr lang="nl-NL" dirty="0" err="1" smtClean="0"/>
              <a:t>Urban</a:t>
            </a:r>
            <a:r>
              <a:rPr lang="nl-NL" dirty="0" smtClean="0"/>
              <a:t> areas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Perth</a:t>
            </a:r>
            <a:endParaRPr lang="nl-NL" dirty="0"/>
          </a:p>
          <a:p>
            <a:pPr lvl="1"/>
            <a:r>
              <a:rPr lang="nl-NL" dirty="0" smtClean="0"/>
              <a:t>2,021,203</a:t>
            </a:r>
          </a:p>
          <a:p>
            <a:pPr lvl="1"/>
            <a:r>
              <a:rPr lang="nl-NL" dirty="0" err="1" smtClean="0"/>
              <a:t>Boorloo</a:t>
            </a:r>
            <a:endParaRPr lang="nl-NL" dirty="0" smtClean="0"/>
          </a:p>
          <a:p>
            <a:pPr lvl="1"/>
            <a:r>
              <a:rPr lang="nl-NL" dirty="0" err="1" smtClean="0"/>
              <a:t>Sunniest</a:t>
            </a:r>
            <a:r>
              <a:rPr lang="nl-NL" dirty="0" smtClean="0"/>
              <a:t> city</a:t>
            </a:r>
          </a:p>
          <a:p>
            <a:pPr lvl="1"/>
            <a:r>
              <a:rPr lang="nl-NL" dirty="0" err="1" smtClean="0"/>
              <a:t>Biggest</a:t>
            </a:r>
            <a:r>
              <a:rPr lang="nl-NL" dirty="0" smtClean="0"/>
              <a:t> </a:t>
            </a:r>
            <a:r>
              <a:rPr lang="nl-NL" dirty="0" err="1" smtClean="0"/>
              <a:t>number</a:t>
            </a:r>
            <a:r>
              <a:rPr lang="nl-NL" dirty="0" smtClean="0"/>
              <a:t> of </a:t>
            </a:r>
          </a:p>
          <a:p>
            <a:pPr lvl="1">
              <a:buNone/>
            </a:pPr>
            <a:r>
              <a:rPr lang="nl-NL" dirty="0" err="1" smtClean="0"/>
              <a:t>millionaires</a:t>
            </a:r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4" name="Afbeelding 3" descr="http://inzumi.com/images/destinations/AU_Australien_Perth_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4112" y="1268761"/>
            <a:ext cx="3384416" cy="2955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4156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Numbers</a:t>
            </a:r>
            <a:r>
              <a:rPr lang="nl-NL" dirty="0" smtClean="0"/>
              <a:t>/</a:t>
            </a:r>
            <a:r>
              <a:rPr lang="nl-NL" dirty="0" err="1" smtClean="0"/>
              <a:t>Urban</a:t>
            </a:r>
            <a:r>
              <a:rPr lang="nl-NL" dirty="0" smtClean="0"/>
              <a:t> areas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Adelaide</a:t>
            </a:r>
          </a:p>
          <a:p>
            <a:pPr lvl="1"/>
            <a:r>
              <a:rPr lang="nl-NL" dirty="0" smtClean="0"/>
              <a:t>1,304,631</a:t>
            </a:r>
          </a:p>
          <a:p>
            <a:pPr lvl="1"/>
            <a:r>
              <a:rPr lang="nl-NL" dirty="0" smtClean="0"/>
              <a:t>20 </a:t>
            </a:r>
            <a:r>
              <a:rPr lang="nl-NL" dirty="0" err="1" smtClean="0"/>
              <a:t>minutes</a:t>
            </a:r>
            <a:r>
              <a:rPr lang="nl-NL" dirty="0" smtClean="0"/>
              <a:t> city</a:t>
            </a:r>
          </a:p>
          <a:p>
            <a:pPr lvl="1"/>
            <a:r>
              <a:rPr lang="nl-NL" dirty="0" smtClean="0"/>
              <a:t>City of </a:t>
            </a:r>
            <a:r>
              <a:rPr lang="nl-NL" dirty="0" err="1" smtClean="0"/>
              <a:t>churches</a:t>
            </a:r>
            <a:r>
              <a:rPr lang="nl-NL" dirty="0" smtClean="0"/>
              <a:t> </a:t>
            </a:r>
          </a:p>
        </p:txBody>
      </p:sp>
      <p:sp>
        <p:nvSpPr>
          <p:cNvPr id="1026" name="AutoShape 2" descr="data:image/jpeg;base64,/9j/4AAQSkZJRgABAQAAAQABAAD/2wCEAAkGBxQSEhQUEhQVFBQXFBYUFBUYFRUUFhUVFhUYFxUUFRQYHCggGBolHBUUITEiJSorLi4uFyAzODMsNygtLisBCgoKDg0OGxAQGywkICYsLDAsNCwsLCw0LCw1LCwsLywsLCwsLywsLCwsLCwsLCwsLCwsLCwsLCwsLCwsLCwsLP/AABEIALcBFAMBIgACEQEDEQH/xAAbAAABBQEBAAAAAAAAAAAAAAABAAIDBAUGB//EAEMQAAIBAgQDBQUFBgQFBQEAAAECEQADBBIhMQVBURMiYXGBBjKRobEjQlLB8BQzYnKi0ZLC4fEHFSSCk1Njc4PSFv/EABoBAAIDAQEAAAAAAAAAAAAAAAEDAAIEBQb/xAAxEQACAgECAwUIAgIDAAAAAAAAAQIRAwQhEjFBE1FhofAFFCKBkbHB0TJxI/EVQqL/2gAMAwEAAhEDEQA/APNaVGlXcOKKlRFGoAFGKNGKIAAUaNECoAEU6KVECiVsFECjFOiiCwRRijFGKgLBFGKIFGKhWxsU6KMUYogsbFGKdFECoCwAUYogU4CiVsaBRApwFOioCxsUYp0U5VqFbGRTwtSKtPVKDZdRIwlSKtSBKcFqtjVGhgWnBakC04JQLDAtOVakCU8LQstQwLSqbLQoBo4mjSo0SwqNKjRAKiKQpwogABRo0QKhWxAUaIFGiVsEUYoxRioCwRTopUQKJWxRRApCjUBYqIFECiBRK2ACnRRAogVAWACnAUQKcBUK2NApwWpAlSKlSwqLZEqVIqVMEp4WqNjVAiCVIEqQJTwtCxiiRBKeEqULTglCy1EYWnBakC08LQsNEYWnBakC04LQsJHlo1LlpULCef0aMUopgBUQKMUahUQogUgKdFEDYKcBSAo0SoqNKnCoVJrVid9NNP18anXBhgAGUGHMmRJB0HPXWstcS0OTrDKANNp1HveHOPWp8A2a6pyyUYgEEHL1Y66EzFee/wCQyx6/Y9KvZ2KXT7jyhGhBnyo4lSkAI9xjrFsF4EayBrpI+Na2JtjtJPvwR7w92de5PWNY9azsQrC4zKWUkgZlLqYy8mDCNht6g1de1pzdJUUfsbHBO22VrzlGRXRlLqrDQaZtg0HutpqDqKlijg8VdZQXvX2UgsyG/eZTlb3SjaEaDfpRrp6PUSzJt9Dka/TRwOKj1EBRApAU4CthzhAUQKcEp6pUslMCrUqpTlWpFWqtjIwGhakC09UqRVqtjVEYq1IFp6rTwtCy6QwLTwtPC08LQsJGFpwWpQlOCVWw0yMLTgtShKcFqWGiIJTwlSBaeEoWGiLLSqfs6VCw0eaRRqzfsXLbZLiMjaGHQqYOxgiYpt22VYqRBG4III9DUjqcUpcKkrDLTZox4nF0QxRAqQR0p0DofjNPM1kYFGjdhRmbQeR56Ub1xFZVBV8yhsyuGCzJysMvvbSJ0pOTUY8bUZPdj8Wly5ouUFsgAUYqV7JABOzCR4iSPqDTctOjJSVozzjKD4ZKmNo0YogVYpZWCjJciZzLP7vrpln/ADelXuGWnD6kAE6gySwO2U5tBp09KqKvcu+Dr1/EP4D/AJvSrfD7Y7UFjB7RsgI946SFLDTST3eleMm9/Xce5gtl66m5etr2hMd6CAe7OWdRvO8corPx1kyYUEBzsBOgIliRt5a1r3ye0I5a9d5/l/P0qmEHaYjQTIB92dz0M7Tv6eCMU3frvRpyw2+f4ZlYW33F6wwjIy6ZjvPu+RpAUMMRltxl1DxGTbPrEHbbbSpgvhXpfZb+GXrvPKe2Y3OP9foYq1Kq04Dwp6iunZyFAAWpFWkKkUULGKIlWpVWgoqRRVbLUFRT1WkoqVVoWWoAFPVacoqQCq2WoaEqQLRVakVaFlkhgWnhKkVaeFoWWojCU8JUgWnharxBojCU4LUoWnBaHEFIjyUKsZaFV4g8J5oz5h2lwHdQWYuRmIfKC2fY5VHppsZjtXA59/OZMkmTBCxImBrm+ep5RYLDPdZbdtDec+6BAKgSCpJKgDUEnwGu4rWPstjUYlrJ1I1NywBt/POlcBR35nobMtkgkeNFV8a1DwmAzXVviAdLNu3iCW8luCF8flQSzaK/Z9qTkki5YayysfugZmDR1Fd/3zHGKe7PPe45ZTfJGPjrXdKkwJHQ8xGh0qTgeFQX1dmCxmkN2aiOzMHKugBkRH1oYi4ColY2O0bdRT0QhwQZXOq5lWFPdnLMD4eFZtX8U076GrRNwg4+L/BaxYGZogjM0EbQDy+VRrljWZqxnH2oAAl1Oggcp89Zp3G8RZzZXi2FMShZCdOcWzPLnTIauOOEU13+vMVk0cs2SUk105+vAqAjp86cFWJ1+VUsPjrLvkBPKC9worHmMxtCPUiTpW5isHbCIyZgWLTLF9jE606GsjOSikxGTQThBytOjOFo5LxggF1iRoe8Jjvif6fWreHP2ikuP3jBQWAzLl0yhT3vI9KGHt5lxHLv24P/ANi/+4Cf6fWr92yFYQV1xLho3BygwYnWAN40IryM8v8Akr1yR7HHj/x34flmpiMITiJnuwwIk6kkEHLsdjrvWfjNLl2SP3o+8NPekkEiB5TvtXRX7H/VAa6qesbjxidelZZwxN69O37Qg3H4nnQkfn5dMeDUJ7+C+6NebGrVdW/sYKr3bcZspZveLE/vDGYk6nzpq2DvBqy9mFsyDBZxqW/9Y7yx+cnxFSYcWiRmdgTMqqZiAJiO8Jn0r0mh1sMGNuV7/hs877R0E9RkSjWy+6XgVQjDrUqzWtxLA2Bh+0LXSndJGUKddtrhcRvqvnFVcFZFxcwu4kqxCfu1ZZPeG52hZ25V0H7Qj3bHMXs2S67ldR+pqRVq5bw1sXTba5cJCliOwgr3oXXtCGmG1B5c6fjrdq3Ya8naXAkSAAhMtl0BBj/erLW43ysq9DkXcVFWpFWq2AxyMjuyOACSsPaHdgELBMs3eXUeOlO4fjBdUsAVgkQdDp/vVsephkdIrk0ssatltVqVVrLxHF0tvkbTUAksFAmNY1JHl0q3c42DbK27Ntn7oLds8qRJPdKgHMIO+lVnqoRdFoaWUlZdVakUVj4biNwlAbQ725FzaN9Mv51shPE1eOVS5FZYnHmPUVIBTFTxp4TxqOQOEeoqRRUQQ9aePOq8RbhJBTs1MBprOvUUOIKiTC4KcLlUyAdj+dQvPj8KFho1RcFKstFaOdKgGjq+H+z2H4dZAUDPAzNADORz/wBK57iuNNw8wOlXeMcQzsSTm+f02rn72IkxI+PhMQPjXHxx/wCzO1NvkhjGonuTvr57/HemPc1A7xJmAFOoWJOvLUfGricPuHa0eUEkRr4yab7zijzkvqK7GcuhUEHafLf5088NJ17OfQGtO3wPEE+6q6xqZ+WlXrVt+ystElwAQB7ska76iDUWvxy2Tv5Mnuj/AKOXfgimZse973cjNBkTG+wqbh3CLS3O8jIH0Zu/oeTGTtJ1rfx99rTEBC0ayMokeredNw3Ec63CEINtC5UnUgR3QFnvQfXr0EtTjnGn+S8dPODtMfw72YW92gYFRbbICGJzGZEx4mNeUcq5zjVhbSMLk6XLgtkabEzmJ5yPXNpqIrveDcVFnD3b2eEdlfPlzRAUZDJ55enPrXB8a4glxGJEq1xnUxIILBpHxrmSzPFODxPe9zbixLLHJHLyrzM/gdkvbxH89uNf/dXf7Mx/V5Cul4vw115aftrrsx07MHnAGvTMPjpkcHsPbDLbBZ2ZW0DsNHDDug+mkVp8Y9o7zNkuoqg3DdkIVK3AuUjvbaR8awzxzlm4l37fRfo2pxUIq+m/1Om4jw3LxC2kasuhhdpWdd/hpWZhuHk4nFCNsVaGx53HHQz8vOs9+LYx3S5DHQEP97QHLB/7vpVa1x/EYe82ZO8zJduM6nNmUk25J11Y+s0qOj4E1F9K/pJ2vmUcpOrfIpcWtC2tiYH2lzpp9vy7g8enkdxDwW21zut7jTrlbeQQc8nTQaAdfGpPajtFFr9oQAGbiElhOeSQdd9ZjcaVm4bH3FTLmZVzggaqCHtsQ885CoAeYAroY4TeJRfe/Ni5zisjl4LyRa4gBa7JbYlgBcZgS0MCsAKQQNtiWHhWXfuNibipcKjWF+zVDOyyVgnptXcrctrgCjoBfbs2UkQ8HLMDc8/jWFxC8LRQspUjKxzYa6MuxEv2UDzmtKzNz4TNLHHhszsAly2oy2zP3pAPPSCWBGg611GMwF5uGO+Ve+WSA0OsjR+nzrGxfFrLkhWIYkgaFczm3cmBvGcLvG4riv8A+lxCm533G4Kkkga6CDpM6bU3HLK75IVmhjVUaeHVkGV7feBAUaFmgASIPhRxnFzhhqAAx7oy6mAJ6T51gYHHXGxFpgJeRl3gkaax6ya6T2rxdprQlMz97IQM2UBhmMnYaj41pg3GfMRPhlCmjmb/ABYXb2Yjdl30A2nnoNOtbfAsbbZ7isLQLuIj3fcyliAeomZ3JMcqXCLqOjZQBlYyCgMTJGvl9KrcC4at+7dXtVsZX7rOV1kRAWQeUyNKMpqV8WxVY6S4TT/50uRnVMypsIIOYlQdCRprPpWza9prOUM7BDElTJInltrWVc9ke7K4iQMrZVAQESc4Eb7bzz51Rx3sUUfUXAoAZywPd2JJMdGUxvrV8epxx5X8xWTTTlzNm/7dYdfdDufBYHxJrMxH/EJ9ezsKOhdifkI+tc/iMMiZSJKmRIOkhtVM84g/9wraTg1s2wyrOoBJj3iJKgSfjpRnqqJHSrkU8R7aYx9nRP5UX6tNUb/F8U/vYi75Byo18FimcUw7KQ622FtmZFaIVmQwwXrBIqS/gLq3bdg2m7ZxbyJpJNz3PiCD60e1vqR465Iia2z++zN5uTy8TV3DcJtEwV5/iP8AeqlpLn2v2bTZE3BI7okLJ9SB61YXH3FQXxam1nKZifvgBium2hHxqjlfIHAzWt+ylpxpmUxIIP5Gs7H8IxmGgpcuMNTFt2zACNSqnxroV4tbtKmYBWZVcrOoVlzA+O45jQ0eKe1ahAi5LiHmqjtB0hmU5dd/D0pEcmS9kM4FW5ydr2wxiiBfb1CMfiVmjV88a1PaWkd9JYiJMD8IAo1p7Sfd5iqXcdxb45bCdm1sOQ4JuEM05Y72ZtSDJ038KlwPHrYYK9gZQ2bMZKkZToB4QBvXl5wWIfXs03zaWrSiYA5KNIA02mTzNSX+EYi4BnYEKMqAv3UXMWKouyrmZjAgSTXJej07dyl5nRWrmuSPYMVx+yb1tgqABLyEjlmNsqTB27p61JxfjbOP+mUXFyrmMPAMnQgNHx1ryLh+Cu2cwVrADjK2ZbVw5DyUuhKnxEH4V02E4jGHNu4LD3DPfCBFHJIRAFAA0iOtVnpsHRkWql1Noe0GKDd7IN4713f/AMlTYH2ibJhrTG0mQRccttLDUKW72gJ1jeNK4tyIUM1ogKoZVtqCSqZZVoEcztV7Fe1yAECzbUZMoWBqZ1YmNyIH+9GGGK/gvwW7e+cjocVx4m8Vz2VTK03e0VlMkdwJmBUkazPLxqXE8TCi92XZ3Dcti2rdrbQQ8SwBcwQJ6bD05o+1ivdFwWrYMEKozZR3g2wP8MT0JHOpR7TmY0mSQCzEiXLgDXYSRHTSnrBLu8wdsnzfkdXw3H2reEvKwQ3DpbXtrYA03UhoBnqaruyZUCiygAEo5tMyjXTNm13HpVjg2NxT3e0u2kt2xay5nRlQIHkAHXXWOegq5d45hgWe9fsuXCN3AbgAVlyEsCBMr9azyhar7P8ASHRlW5Hwzhtm4Ga5dVI0BQoGbLqGBBMAEDSoMfgB2cpdFyI7MtstsbrlynWTyNVONcesWQ9y1fRnLKRbCuJWTMSCqxmJ8aocN4ouJYd7s317oICsPIW9+dJkpretu8anFuupo8Oxtqzcts6ZwFYOsJE6xlMbDTerXEuF3Lk3Ll2ygYAqlwIzAMJSSdoBEAxWHjvZy6h7S06lY1TNz01BieQ0rBucYxFpyRYcFpUt2jFSIykMAsEDx6U3G+LeLV+u8pNcP8kzrMRwt3AJezcCAKqF7cQsbFXlRpECq+NwF12zC0miKoy5rgXL1zE8oEeFZVzHuvZ2z+zOrgXBlAJVmgZWOjSMp7v8Va3E7pztbdLdt0JBVSFWZJ5s20xpppQlncOa9fQVKvEsOLzCRbcNAEgPsNF0y8oX4VBj8dfu22t3bF1hOuZLneggjUpESD6Gudv2oYsoUzuEbN9B4VqcEysS7yqgEmSREbk/Wh/j/lwt/M2aGPvLlj4+GlfK780QYxMOpYjDW1i5IzZgezI90jKO9Mmdo5VSx2GtXc4t2rSDswGh2zC53iHECMuq6eG9YGN9osS1x2S/fRSxKqLtwBVnQQDyEVscG47dFm8cRcv3GKfYe5dCtPvXO1nuxyE710uz4Y3ZzpyhxND8NhF7uWzb0RllrpAJJGuYrAiIjbva1p4jh6lAxwKPCT3MUW0ESSF31QGOWorn09pbo961hbo/isInx7LLNb+C9sEw9kWxYtfaoHc4e5lZcx1Rmuq7KwgaA/Cg01/GgJQfM5EYC+pDQmUuDAIQEiCV8BBjXTWtrhV60l64bmFslGumGLFhbToqZdR4/Tk4X8FeYlcRdsO2y3rc2xrze0WJ88orTHstfID28mJXRg1plcx4W07w9Vq0pSS5FVjV+A5ON2DOe1hLYynLlfOQ2kCBHjVbB8bVbd23NsqzBlzuwBBGVs+5jur3du951BfnUMJMkZSDMjkVI3rnL2IGdu6BqvdNtZE5QQRHiaVGDnakq+R0dTpY4IRyQyKV39r736ZNxLDkMhAQamVQZVBBJG2+h0jpW3gcQQsG4EmdDbJWdZ74BB33aDVDhvD7N37O4tu1dLSjntVVxB+z7gIUyJkgCJ1OlSGxbQMUd0gwBLlpGhJAMBd9Z5imOEWqe5zYyknxR2NG7whnUC3cR1DhjC5crXIEjNvqOXSpMTwC+7Biikp3sy6NmSNmAE7ms7BcMvkxYuNmlu5myaqMxPe56eG1ZGK4k5JV3JjSCweI05bUvsG38LVDO0pfEjpB7PXLnaqyohyhh3VkkGdSNFEZtdekdKQ9jryWe0DLBDtlYrAIJVso1zGB0G3rWOvELq+5cZR4Sn0qT/nuJysoxFyCZI7R4JMyTMTMmfM1FgzLk1X9AebG+a8zVx3CL4OVMQzhR3cga2DuRCgCQch31rnsLir+YC5dxSqSNVZyQCDrBInTX0NSNxO+d7jnWffn/N50xHdtyf8ACD8fiadDtIqpPyEzcJP4Ua1i1efNlvYvKGKiHbYdRmMHwpVLw7juLw6ZLGJuW1ksVWFGY7mAd4AoUhyyXtJfQalCt4v6mAMS45/Onftr/oiolut/D/47f/5q5iFuhVLEhWzBCERQ2RsrQQBsRFOcY+Bk4Ss2LY/oUQbrbKx8gT9BV/gvC7mIN0I7fZ2nut3iNEG2nOrWH4Fdew90u+RApILMQcz5RpPr6UG4RCoGWuHuRqjbHcEfWmHBOdwB5so/OlcwIAmBrG/iJq0nATlLQNFJ9dI+ooOcV1LrG30KycNXndtqfG4g/wA1WrfCE3ONsr5sWP8ATrVvCezRN5EPPNP/AGqDVu/7IsCuq7An1Ma0ONPlP7DFCuhI2BxLIYxxe3AM9jiipEaQ/ZEHTx1rNwnByVWL8oxOTLavH73io5mvRuAK+RbJQMnZgT65RPwq8+Bt2FS0UE2u6NBtI1+U1g94yQTTXXbl+uZuWGEns/v+zzm/wAWhnuG5lXLJFpdC2g1fELHwNDC3V2UXyROoW2ARyk9s3Wu5vYsYhmsBQQz2wPRtPnFXPaH2XXD4XtSe8otiIP33ugz6BfhVPe5v4Zrf/X7LPDBbo57D8Rv2QGzsUyiEuXEMeKsEJHlJFW7vtNcFrPcw6Mk+81wakzG2H8DVfj/A7i28MTJzpHlDwCfOa7PjPs4rYa1hh921h2YxBJgqT8SatjSyK3QXadRPOuIpbu3rCrhFa5fti4uXEuoAYsoBhB+Gm8W4IVu3otWwtovNwviIJQ6gHOO9DjTx8BXo+E9mjYsWGyqxs3e1DsQs21QgWgdT7xJ6Sa5Pj2Buvh8sZma7iLj66TcFrIwA5jK8eZrQ4T2UUJ4XK+u5z/DmuWxe9xOztq7LD6glQo79w6kNI8Aaq8S4y72Lo02Cz0VpJ0k8hHrU3tBiX7bEEW5W4lhJKzBt20WQeRkNr0J60y6FuJqoXMgUgCNhHxpbj2c+KS9bG32Zo56jK4xdNRl9q+7Rx9lwSJ02Fb/FWayEQOpVraXVyhGADqDBJWcw1BHIiuYugqxU7gkH0NW1vBlJO4UiupKHEjjNtSp8y/gEuuxW0e8VdoCosrbtvdbWPwoaqm3cYZgGPMnXQdTFbHsLjFTFKzbdhixtOv7Jd/vWzgOMXsNhbmHTKExCwcymQASCVPOQIP8ApSHLhdFuHiWxw15mXRh90NEzodp108jXoXsVbfD3BZZgRew4xNspmWIuvbO8GTlnUctqzeEeyLY43CLom3YzHT7q/dGtXrGNX9rwzZv3VpbJJ3hrtwmfS5SM2WOSLiuf56GjTp4sim+/y6nY4zF59MQiYgCB3x3xPS4sMPjFZOO4Bhb/AO7uG040VLw7S2DoQFvASgmN1jxrW4jZ1GgOv5E1zfHkP7PeChszKygbyW7npvvpWTBq80ZKF2vE0aiEHOTrv5A/5McK3b3xkuW3VlRSqtlaIvWmUZXTRgSJHf8ACsK6AWJiZJIfNJJkQWBGp3kQN+Q0N/hXEmtYZ8PcK3lb3FYZlsT75tvMktpIHdkA6nWqu/0HkK9Dj0zkrlscPLqlD4Y7keGulSxEahhr/F7x8NCa5PHXFdyQIGw0jQAAaeQra4ljJhEOhIk6mYIiI5Tz5xWFih33/nb6mmPhuolI8TVyI1t9PkTR73U/Wm0ZoUg8TAWb9Cj2p5gfSiHNDN4CpSJxMXb/AMPz/wBKVKR0pUOHxDxHe2fZj/p1ukD96OWsADn0rf4x7OJdHDLcCBhmZhsJe4ztIHOT51a4teyYZbYGzk7VQtcb+2tkkxbs5ROn3R+ZNeajLO4yaO444lJWW+CcKXDftSiPtLTW/jI/OtR+GqvDr6CJZ7A9FkmuWxntAIBGuZiPTSrGK9owc9ue6CG8zED60UtQkrXQq+ydozDwYHTkCPksVo2uH/Z29PeiflNVE4osoPxE/WBWtcxYyW9dgT/WB9KEI5b+IKcOhTuJlvA/hDfPT86uWroa3cO5FvTXoaz+K4lSXM/jHzUD5TVbC8QVEYTMiD47VphilSZSU48TPQPZBBlYndVX5GYrL4ldN1rlwGAFM+YBNctw72wFo3dfe2+lMte0Crg70nvObgj+YR+dIz6fLKMEud7jdLmgsmST5VsW/wDh5czY1C3JrZPxU16H7eYoNhWQant8Og8e9P8AmrxP2a4kUe40693WY2I/tXXcb46HQDNvi7THme7l8KzazHlWojw8uv8A5/Q3DCM8anfL9npXtAqG5YTobQ/qZj9BUeKx4fGYkckGGtjb8TE/WuR4vx0NjLJBkaGfIQPrVG/x4JiMW0gS1o8+WnTxrnf58mLs0qtJ7eEkkvoNjp0qt8tvns/wbP8AxP8AaG5YtYa3bOVXtlm373f7s/CfWuUT2liNZGVWPPUrJFYvtlxpsT2c/clBudAdPrWNZuZTHM6flXpsDmsUe8wzydnNxXI9P4bxy0+DuuwBh1G3661DGGvAaD00NcfYB7Freup5Tyg7VElu4p30kRFFahb8W+4/DrsmGSlEt8X9jUuuzW2Kk8jEE+HOuZ4j7MX7JiM08xOnnNdj9uqhrYcwe9AY85+GlX7nEZ1u2/Aj705ZAyjUaMDrFPxarFOO2wjKseWbclTbs4XhWA7ErdunSXTKDpoozhj5XBt136dCiG+loXEVgpdVa3i8OJVmuXBmQBiDLHmNNInWoMUEuutt7XdNzOqh8p1VRczNtqEXy61p2cLg7ZQpbKsG2LZwvdaDJ94g5T0051mzZLd7+vmheOKW3QscJxQwF1+xXWGtnOQ8gaHQDbwNG89u73rmQ5tYW0B6GFM1kcTe0hMElukSdeZn86z8VxRnXKAEQcl3joW3PltVcfs/LqGpK0u/9FM2vx4dkk367qOs4n7U2gq5AXcAA7qJCxJNcri+I3LvvMYmQokKPTn61ng1IgmToANSx2H66V3NNocOnVrd979bHF1Gsy53T5dyJ7d1p01/W5NQ4vGZhlU9377D738I8PrVPEYrOciaLz6t4t4dB9aivsB3fHXXc+FWnl4to8iuPFw7y5kmH94uQYUZoIHL3QGOu8D1qgxq/iAEQIBq3fby1CjbWTJ8gtZ+ako1gIoRRJoTRIArQp1KjYKGUqfSqWQ9i4zbD6T6VxWPtFWIq2OJEX99ASAOW4/0rO4txUG43LWuVg4lLhN+RpqyncamG+dTVe/iJOlVi8nU9dvCt6S6mRt9DQt4nvLrz0rV4pj8mUbabes1z+DAkHxH1Hxq3xq9JB8P1+vGlSa7RJHR06x+6ZHL+VqvyS4viJAXXcTWfex5POoL7Fsvlp5VCtsmtUeFLcwah3k+Hlt9g5zU6X9AI8fWpcHgpaKvpwca94co8/1NIyarHHYEMUmUMJcK5tN9Kuy7DprPkdNfSt3CezFx4dLTFcyksNFI/nOkDzq/h+DIk9rftLqdEJvNE7fZgr8WrmT1EW7SNsYySqzFt27hbMxllMHwO8/Sg1hmzFyZaDvqYrpba4S2SVS7dMR3mWypG2qjMzfEU48VI0t27VscsqZ2/wAVyflFZ+OXRF9+rOUPDLrlQltmkmIBMkCT8gfhVq5w7sv3hRSACQzrMHN90Gfun5dav8RxzO9rtHZhmbRmJA+zbYbCqGII70AH7PkIHdDn+1OTk0rKOkbNpbQj37h5ZVyj4vB5/hq/ZR/u2bdud2uNnb0Hd+EGqGEULOa4o6CcxA6ADT51a/a7Q2W5c/pX5QawylFPZX68dgvLHvJcUGKlWxBg7rbHZg+ELE+oNZ/s/hMlswoPugMw0AyLG5g79KbjuMhBslvmFUS/6865p+ItGVSQIiZ1Okem3+tb9LpdRmj8Kpd7M2TVwgdBxu6oI7S6JA91ACQNdBOg+lc/exRJ7uYDxbM3x5elVJozXd02ghiXxPifj+v9nOzavJPwDRoU+862hNzVtxb2Pm5+6PmfnWyTUVbMqTk6QQABmcwu3ix/Co5n6c6zsXizcMe6onKvTTcnmfGo7+Ia60nfYACAB0A5CngADxjTx8fIfOPCsGXM5/0bsWFQ/sdbXKNPeO/gP7/rrU+Csd6XlVAlpOWRMD4kgDxM8qqqsmPU+XWrPEe4FtDT7zwfvSQF/wC3vD+Yt4Vaq2It9yrcvFyzNufgOgA5AdKrk1L93zP0/wB6hJqoxchUpoUoqEDSFDLQiiQfSpk0qgLN2TuDJmT4Qd/lVW9a3J6wT5kzWs1qV0OoBEk78/SYG1Vb6AL1O4EaTyB9QPjXJhk3OhKPeUbljQ5f1POoWswJ8JoXrpD7zrt18PnW3h+E3mtt3BbH47mW0o8ZYiQYO1Pc3FK2KpPkYdkwNeo+I5/KpnEkRqPl4+laNnhthP3uIzka5bCM+v8A8tzKo36H1q1axdlI7LDISNM95mvH/AMtsbD7poSnvsVjB9SDD4Nnjs7bO2wCqWPwFXxwUICL1y1YMbMwZ95/dW8zD1Apl/it24Ie62XbIsW0jp2aAL8qhTINqzvi6juFF60MJbMqL19vIWE5fzMdvCrKcadf3VqzZ8Vt53/x3MxB8orO7Yfd19KnR2O8L5/2pbrr5lrSHYnGXLhm673P52LR5SdKjN/x9KkleZLf0j+/zpjcQRNiq/yiT/iocfcrFvMugjeufdU+Z0+tQv2z6A/D+9QXuNJ0LHqTVS7x5/uwtXjHK+SFPLJl/wD5S5IZrgWNZ3OoI5+dV8bkSe+X7rAsx0B5EKvLU1TN24+rtlHUzJ/lXc/IeNAXQvujX8TQW8wNl+vjWnDpMuR236/sVLIo7s17XFioH2aKInN1/lXUn1geNV8Vxl20Byjw3+PKswtOp1PWlXRw+zsON8TVvxMc88ny2Hk0qbNEVvEDwafatljAEmlZsyCxIVB7zHYeA6nwqljeJSClqVTmfvP/ADHkPAUvJlUC8MbmWsRjltaWyGuc33VP5PxHx26VkliTzJJ8yTTBUywo+R8f4R+ZrBObk7ZthBRVIkBCjr+fgP4ep57UMx5zSTXU6ctqu4HDyQQw5kGGAQL79xpGyjaOcdDRhGt2CTvZE1pzaTOSSQYRSZHajcgbQgMn+IgcqymY+frNWsfiFcrkBCquVVPIAmPU7nxJ5RVZRJFX6WV60C60R5fXX+1RRUl1pJNR1VDQUqBNCaIBwpTTaU1CBpUpoUSHaXOE3bdsPedLVuPeaXPmFtgzvzis+5j7Ke6Ll8Dm0WlM7mBLHw1FKlXKwxU1b7zbP4SlZ4rcVibJWzK5TkUAx4sZM67zUFzEMzzcYuY3Yljv1NKlWrhVirZOGo+ZpUqUXJLCk+6NOsx/rU4yjcknoBFGlSW7k0KlNjX4kq7CP11qnd4y3KjSp8MMOdC22Ur2OdtyagN00qVPUUuQCXD2S2ugUGCTr6ADnVu2VT3Rr+JoJ9BsvzPjSpVqwYoyVsTlm47IBaTJ1NKlSrWjMw0aVKrACDVgottBcuzlOiqN3PSfuijSpeSTjG0HHFSkkzIx2Oa6ROij3UGir5Dr41Wo0qwN3zN6VEyafn/YU0GTrt06DpSpUFzI+RYtwfICT5DpV3H3ezXs9mYK1z+FYDW7QPMQQxPMkeNKlTrsUlRml6cmxPhHx/0mhSoSewYoizUZmhSoFwZaFKlQICjSpUSCpUqVQh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8" name="Picture 4" descr="http://www.triathlon.org.au/Assets/Triathlon+Australia+Digital+Assets/Duathlon+Championships/Pictures/intercont_brid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0017" y="1268761"/>
            <a:ext cx="4427984" cy="29337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4211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Density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063552" y="1124744"/>
            <a:ext cx="8229600" cy="5544616"/>
          </a:xfrm>
        </p:spPr>
        <p:txBody>
          <a:bodyPr>
            <a:normAutofit/>
          </a:bodyPr>
          <a:lstStyle/>
          <a:p>
            <a:r>
              <a:rPr lang="nl-NL" dirty="0" smtClean="0"/>
              <a:t>‘’Coast </a:t>
            </a:r>
            <a:r>
              <a:rPr lang="nl-NL" dirty="0" err="1" smtClean="0"/>
              <a:t>huggers</a:t>
            </a:r>
            <a:r>
              <a:rPr lang="nl-NL" dirty="0" smtClean="0"/>
              <a:t>’’</a:t>
            </a:r>
          </a:p>
          <a:p>
            <a:r>
              <a:rPr lang="nl-NL" dirty="0" smtClean="0"/>
              <a:t>WA: </a:t>
            </a:r>
            <a:r>
              <a:rPr lang="en-US" dirty="0" smtClean="0"/>
              <a:t>2,589,100</a:t>
            </a:r>
            <a:endParaRPr lang="nl-NL" dirty="0" smtClean="0"/>
          </a:p>
          <a:p>
            <a:r>
              <a:rPr lang="nl-NL" dirty="0" smtClean="0"/>
              <a:t>SA: </a:t>
            </a:r>
            <a:r>
              <a:rPr lang="en-US" dirty="0"/>
              <a:t>1,688,700</a:t>
            </a:r>
            <a:endParaRPr lang="nl-NL" dirty="0" smtClean="0"/>
          </a:p>
          <a:p>
            <a:r>
              <a:rPr lang="nl-NL" dirty="0" smtClean="0"/>
              <a:t>QL: </a:t>
            </a:r>
            <a:r>
              <a:rPr lang="en-US" dirty="0"/>
              <a:t>4,740,900</a:t>
            </a:r>
            <a:endParaRPr lang="nl-NL" dirty="0" smtClean="0"/>
          </a:p>
          <a:p>
            <a:r>
              <a:rPr lang="nl-NL" dirty="0" smtClean="0"/>
              <a:t>NSW: </a:t>
            </a:r>
            <a:r>
              <a:rPr lang="en-US" dirty="0"/>
              <a:t>7,544,500</a:t>
            </a:r>
            <a:endParaRPr lang="nl-NL" dirty="0" smtClean="0"/>
          </a:p>
          <a:p>
            <a:r>
              <a:rPr lang="nl-NL" dirty="0" smtClean="0"/>
              <a:t>V: </a:t>
            </a:r>
            <a:r>
              <a:rPr lang="en-US" dirty="0" smtClean="0"/>
              <a:t>5,866,300</a:t>
            </a:r>
            <a:endParaRPr lang="nl-NL" dirty="0" smtClean="0"/>
          </a:p>
        </p:txBody>
      </p:sp>
      <p:pic>
        <p:nvPicPr>
          <p:cNvPr id="17410" name="Picture 2" descr="http://www.flagsaustralia.com.au/images/Australian-Sta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19937" y="1412776"/>
            <a:ext cx="4959871" cy="43204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522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Density</a:t>
            </a:r>
            <a:endParaRPr lang="nl-NL" dirty="0"/>
          </a:p>
        </p:txBody>
      </p:sp>
      <p:pic>
        <p:nvPicPr>
          <p:cNvPr id="10242" name="Picture 2" descr="http://maps.unomaha.edu/peterson/funda/MapLinks/Australia/Australia_files/image0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9616" y="1276350"/>
            <a:ext cx="6953250" cy="5581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111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Settlement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First </a:t>
            </a:r>
            <a:r>
              <a:rPr lang="nl-NL" dirty="0" err="1" smtClean="0"/>
              <a:t>Europeans</a:t>
            </a:r>
            <a:r>
              <a:rPr lang="nl-NL" dirty="0" smtClean="0"/>
              <a:t> 1788</a:t>
            </a:r>
          </a:p>
          <a:p>
            <a:r>
              <a:rPr lang="nl-NL" dirty="0" smtClean="0"/>
              <a:t>Aboriginal </a:t>
            </a:r>
            <a:r>
              <a:rPr lang="nl-NL" dirty="0" err="1" smtClean="0"/>
              <a:t>civilisation</a:t>
            </a:r>
            <a:endParaRPr lang="nl-NL" dirty="0" smtClean="0"/>
          </a:p>
          <a:p>
            <a:r>
              <a:rPr lang="nl-NL" dirty="0" err="1" smtClean="0"/>
              <a:t>Difficulties</a:t>
            </a:r>
            <a:r>
              <a:rPr lang="nl-NL" dirty="0" smtClean="0"/>
              <a:t> to </a:t>
            </a:r>
            <a:r>
              <a:rPr lang="nl-NL" dirty="0" err="1" smtClean="0"/>
              <a:t>settle</a:t>
            </a:r>
            <a:endParaRPr lang="nl-NL" dirty="0" smtClean="0"/>
          </a:p>
          <a:p>
            <a:r>
              <a:rPr lang="nl-NL" dirty="0" smtClean="0"/>
              <a:t>Conflict </a:t>
            </a:r>
          </a:p>
          <a:p>
            <a:pPr>
              <a:buNone/>
            </a:pPr>
            <a:endParaRPr lang="nl-NL" dirty="0"/>
          </a:p>
          <a:p>
            <a:endParaRPr lang="nl-NL" dirty="0"/>
          </a:p>
        </p:txBody>
      </p:sp>
      <p:pic>
        <p:nvPicPr>
          <p:cNvPr id="9218" name="Picture 2" descr="http://upload.wikimedia.org/wikipedia/commons/2/2c/The_Founding_of_Australia._By_Capt._Arthur_Phillip_R.N._Sydney_Cove,_Jan._26th_178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4072" y="1484785"/>
            <a:ext cx="3635068" cy="26639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822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Assignment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5602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National </a:t>
            </a:r>
            <a:r>
              <a:rPr lang="nl-NL" dirty="0" err="1" smtClean="0"/>
              <a:t>symbols</a:t>
            </a:r>
            <a:r>
              <a:rPr lang="nl-NL" dirty="0" smtClean="0"/>
              <a:t> and </a:t>
            </a:r>
            <a:r>
              <a:rPr lang="nl-NL" dirty="0" err="1" smtClean="0"/>
              <a:t>Holidays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i="1" dirty="0" smtClean="0"/>
              <a:t>Anneloes Nieuwenhout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4132080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Flag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nl-NL" dirty="0" smtClean="0"/>
              <a:t>  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5927907" cy="4200245"/>
          </a:xfrm>
        </p:spPr>
        <p:txBody>
          <a:bodyPr/>
          <a:lstStyle/>
          <a:p>
            <a:r>
              <a:rPr lang="en-GB" dirty="0" smtClean="0"/>
              <a:t>Flag Act 1953</a:t>
            </a:r>
          </a:p>
          <a:p>
            <a:r>
              <a:rPr lang="en-GB" dirty="0" smtClean="0"/>
              <a:t>Union Jack</a:t>
            </a:r>
          </a:p>
          <a:p>
            <a:pPr lvl="1"/>
            <a:r>
              <a:rPr lang="en-GB" dirty="0" smtClean="0"/>
              <a:t>Loyalty to </a:t>
            </a:r>
            <a:r>
              <a:rPr lang="en-GB" dirty="0" err="1" smtClean="0"/>
              <a:t>Britisch</a:t>
            </a:r>
            <a:r>
              <a:rPr lang="en-GB" dirty="0" smtClean="0"/>
              <a:t> Empire</a:t>
            </a:r>
          </a:p>
          <a:p>
            <a:pPr lvl="1"/>
            <a:r>
              <a:rPr lang="en-GB" dirty="0" err="1" smtClean="0"/>
              <a:t>Commenwealth</a:t>
            </a:r>
            <a:r>
              <a:rPr lang="en-GB" dirty="0" smtClean="0"/>
              <a:t> Star</a:t>
            </a:r>
          </a:p>
          <a:p>
            <a:pPr lvl="1"/>
            <a:r>
              <a:rPr lang="en-GB" dirty="0" smtClean="0"/>
              <a:t>7 pointed Star</a:t>
            </a:r>
          </a:p>
          <a:p>
            <a:pPr lvl="1"/>
            <a:r>
              <a:rPr lang="en-GB" dirty="0" smtClean="0"/>
              <a:t>Southern Cross</a:t>
            </a:r>
          </a:p>
          <a:p>
            <a:pPr lvl="1"/>
            <a:r>
              <a:rPr lang="en-GB" dirty="0" smtClean="0"/>
              <a:t>Constellation </a:t>
            </a:r>
            <a:endParaRPr lang="en-GB" dirty="0"/>
          </a:p>
        </p:txBody>
      </p:sp>
      <p:sp>
        <p:nvSpPr>
          <p:cNvPr id="1026" name="AutoShape 2" descr="http://upload.wikimedia.org/wikipedia/commons/8/88/Flag_of_Australia_(converted)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28" name="AutoShape 4" descr="http://upload.wikimedia.org/wikipedia/commons/8/88/Flag_of_Australia_(converted)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30" name="AutoShape 6" descr="http://upload.wikimedia.org/wikipedia/commons/8/88/Flag_of_Australia_(converted)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32" name="AutoShape 8" descr="http://upload.wikimedia.org/wikipedia/commons/8/88/Flag_of_Australia_(converted)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34" name="AutoShape 10" descr="http://upload.wikimedia.org/wikipedia/commons/8/88/Flag_of_Australia_(converted)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36" name="AutoShape 12" descr="http://upload.wikimedia.org/wikipedia/commons/8/88/Flag_of_Australia_(converted)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38" name="AutoShape 14" descr="http://upload.wikimedia.org/wikipedia/commons/8/88/Flag_of_Australia_(converted)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40" name="AutoShape 16" descr="http://upload.wikimedia.org/wikipedia/commons/8/88/Flag_of_Australia_(converted)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42" name="AutoShape 18" descr="http://upload.wikimedia.org/wikipedia/commons/8/88/Flag_of_Australia_(converted)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44" name="AutoShape 20" descr="http://upload.wikimedia.org/wikipedia/commons/8/88/Flag_of_Australia_(converted)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46" name="Picture 22" descr="http://flagworld.co.nz/wp-content/uploads/australian_flag_3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3312" y="2056092"/>
            <a:ext cx="3935485" cy="2918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7225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Coat of Arms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err="1" smtClean="0"/>
              <a:t>Commonwealth</a:t>
            </a:r>
            <a:r>
              <a:rPr lang="nl-NL" dirty="0" smtClean="0"/>
              <a:t> Star</a:t>
            </a:r>
          </a:p>
          <a:p>
            <a:r>
              <a:rPr lang="nl-NL" dirty="0" err="1" smtClean="0"/>
              <a:t>Shield</a:t>
            </a:r>
            <a:r>
              <a:rPr lang="nl-NL" dirty="0" smtClean="0"/>
              <a:t> </a:t>
            </a:r>
          </a:p>
          <a:p>
            <a:r>
              <a:rPr lang="nl-NL" dirty="0" smtClean="0"/>
              <a:t>Red </a:t>
            </a:r>
            <a:r>
              <a:rPr lang="nl-NL" dirty="0" err="1" smtClean="0"/>
              <a:t>Kangaroo</a:t>
            </a:r>
            <a:endParaRPr lang="nl-NL" dirty="0" smtClean="0"/>
          </a:p>
          <a:p>
            <a:r>
              <a:rPr lang="nl-NL" dirty="0" err="1" smtClean="0"/>
              <a:t>Emu</a:t>
            </a:r>
            <a:endParaRPr lang="nl-NL" dirty="0" smtClean="0"/>
          </a:p>
          <a:p>
            <a:r>
              <a:rPr lang="nl-NL" dirty="0" smtClean="0"/>
              <a:t>Golden </a:t>
            </a:r>
            <a:r>
              <a:rPr lang="nl-NL" dirty="0" err="1" smtClean="0"/>
              <a:t>Wattle</a:t>
            </a:r>
            <a:endParaRPr lang="nl-NL" dirty="0"/>
          </a:p>
        </p:txBody>
      </p:sp>
      <p:pic>
        <p:nvPicPr>
          <p:cNvPr id="15362" name="Picture 2" descr="http://upload.wikimedia.org/wikipedia/commons/7/78/Australian_Coat_of_Arm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" y="1583175"/>
            <a:ext cx="5265873" cy="40630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7433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Didgeridoo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Wind instrument</a:t>
            </a:r>
          </a:p>
          <a:p>
            <a:r>
              <a:rPr lang="nl-NL" dirty="0" err="1" smtClean="0"/>
              <a:t>Indigenous</a:t>
            </a:r>
            <a:r>
              <a:rPr lang="nl-NL" dirty="0" smtClean="0"/>
              <a:t> </a:t>
            </a:r>
            <a:r>
              <a:rPr lang="nl-NL" dirty="0" err="1" smtClean="0"/>
              <a:t>Australians</a:t>
            </a:r>
            <a:endParaRPr lang="nl-NL" dirty="0" smtClean="0"/>
          </a:p>
          <a:p>
            <a:r>
              <a:rPr lang="nl-NL" dirty="0" err="1" smtClean="0"/>
              <a:t>Northern</a:t>
            </a:r>
            <a:r>
              <a:rPr lang="nl-NL" dirty="0" smtClean="0"/>
              <a:t> </a:t>
            </a:r>
            <a:r>
              <a:rPr lang="nl-NL" dirty="0" err="1" smtClean="0"/>
              <a:t>Australians</a:t>
            </a:r>
            <a:endParaRPr lang="nl-NL" dirty="0" smtClean="0"/>
          </a:p>
          <a:p>
            <a:r>
              <a:rPr lang="nl-NL" dirty="0" smtClean="0"/>
              <a:t>1500 </a:t>
            </a:r>
            <a:r>
              <a:rPr lang="nl-NL" dirty="0" err="1" smtClean="0"/>
              <a:t>years</a:t>
            </a:r>
            <a:r>
              <a:rPr lang="nl-NL" dirty="0" smtClean="0"/>
              <a:t> </a:t>
            </a:r>
            <a:r>
              <a:rPr lang="nl-NL" dirty="0" err="1" smtClean="0"/>
              <a:t>old</a:t>
            </a:r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r>
              <a:rPr lang="nl-NL" dirty="0" err="1" smtClean="0">
                <a:hlinkClick r:id="rId2"/>
              </a:rPr>
              <a:t>Didgeridoo</a:t>
            </a:r>
            <a:r>
              <a:rPr lang="nl-NL" dirty="0" smtClean="0">
                <a:hlinkClick r:id="rId2"/>
              </a:rPr>
              <a:t> 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16386" name="AutoShape 2" descr="https://www.didjshop.com/images/Aboriginal_Didj_Player_F450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6388" name="Picture 4" descr="https://www.didjshop.com/images/Aboriginal_Didj_Player_F45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0273" y="2543066"/>
            <a:ext cx="4286250" cy="28956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613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Red </a:t>
            </a:r>
            <a:r>
              <a:rPr lang="nl-NL" dirty="0" err="1" smtClean="0"/>
              <a:t>Kangaroo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Largest</a:t>
            </a:r>
            <a:r>
              <a:rPr lang="nl-NL" dirty="0" smtClean="0"/>
              <a:t> mammal </a:t>
            </a:r>
          </a:p>
          <a:p>
            <a:r>
              <a:rPr lang="nl-NL" dirty="0" err="1" smtClean="0"/>
              <a:t>Males</a:t>
            </a:r>
            <a:r>
              <a:rPr lang="nl-NL" dirty="0" smtClean="0"/>
              <a:t> </a:t>
            </a:r>
            <a:r>
              <a:rPr lang="nl-NL" dirty="0" err="1" smtClean="0">
                <a:sym typeface="Wingdings" pitchFamily="2" charset="2"/>
              </a:rPr>
              <a:t>vs</a:t>
            </a:r>
            <a:r>
              <a:rPr lang="nl-NL" dirty="0" smtClean="0">
                <a:sym typeface="Wingdings" pitchFamily="2" charset="2"/>
              </a:rPr>
              <a:t> </a:t>
            </a:r>
            <a:r>
              <a:rPr lang="nl-NL" dirty="0" err="1" smtClean="0">
                <a:sym typeface="Wingdings" pitchFamily="2" charset="2"/>
              </a:rPr>
              <a:t>Females</a:t>
            </a:r>
            <a:endParaRPr lang="nl-NL" dirty="0" smtClean="0">
              <a:sym typeface="Wingdings" pitchFamily="2" charset="2"/>
            </a:endParaRPr>
          </a:p>
          <a:p>
            <a:r>
              <a:rPr lang="nl-NL" dirty="0" err="1" smtClean="0">
                <a:sym typeface="Wingdings" pitchFamily="2" charset="2"/>
              </a:rPr>
              <a:t>Diet</a:t>
            </a:r>
            <a:r>
              <a:rPr lang="nl-NL" dirty="0" smtClean="0">
                <a:sym typeface="Wingdings" pitchFamily="2" charset="2"/>
              </a:rPr>
              <a:t> </a:t>
            </a:r>
          </a:p>
          <a:p>
            <a:r>
              <a:rPr lang="nl-NL" dirty="0" smtClean="0">
                <a:sym typeface="Wingdings" pitchFamily="2" charset="2"/>
              </a:rPr>
              <a:t>Live in </a:t>
            </a:r>
            <a:r>
              <a:rPr lang="nl-NL" dirty="0" err="1" smtClean="0">
                <a:sym typeface="Wingdings" pitchFamily="2" charset="2"/>
              </a:rPr>
              <a:t>small</a:t>
            </a:r>
            <a:r>
              <a:rPr lang="nl-NL" dirty="0" smtClean="0">
                <a:sym typeface="Wingdings" pitchFamily="2" charset="2"/>
              </a:rPr>
              <a:t> </a:t>
            </a:r>
            <a:r>
              <a:rPr lang="nl-NL" dirty="0" err="1" smtClean="0">
                <a:sym typeface="Wingdings" pitchFamily="2" charset="2"/>
              </a:rPr>
              <a:t>groups</a:t>
            </a:r>
            <a:endParaRPr lang="nl-NL" dirty="0" smtClean="0">
              <a:sym typeface="Wingdings" pitchFamily="2" charset="2"/>
            </a:endParaRPr>
          </a:p>
          <a:p>
            <a:r>
              <a:rPr lang="nl-NL" dirty="0" err="1" smtClean="0">
                <a:sym typeface="Wingdings" pitchFamily="2" charset="2"/>
              </a:rPr>
              <a:t>Joey</a:t>
            </a:r>
            <a:endParaRPr lang="nl-NL" dirty="0" smtClean="0">
              <a:sym typeface="Wingdings" pitchFamily="2" charset="2"/>
            </a:endParaRPr>
          </a:p>
          <a:p>
            <a:r>
              <a:rPr lang="nl-NL" dirty="0" smtClean="0">
                <a:sym typeface="Wingdings" pitchFamily="2" charset="2"/>
              </a:rPr>
              <a:t>Commercial </a:t>
            </a:r>
            <a:r>
              <a:rPr lang="nl-NL" dirty="0" err="1" smtClean="0">
                <a:sym typeface="Wingdings" pitchFamily="2" charset="2"/>
              </a:rPr>
              <a:t>use</a:t>
            </a:r>
            <a:endParaRPr lang="nl-NL" dirty="0" smtClean="0">
              <a:sym typeface="Wingdings" pitchFamily="2" charset="2"/>
            </a:endParaRPr>
          </a:p>
        </p:txBody>
      </p:sp>
      <p:pic>
        <p:nvPicPr>
          <p:cNvPr id="17410" name="Picture 2" descr="Red kangaro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4514" y="3566398"/>
            <a:ext cx="3131840" cy="2881671"/>
          </a:xfrm>
          <a:prstGeom prst="rect">
            <a:avLst/>
          </a:prstGeom>
          <a:noFill/>
        </p:spPr>
      </p:pic>
      <p:pic>
        <p:nvPicPr>
          <p:cNvPr id="17412" name="Picture 4" descr="https://www.kimballstock.com/pix/MAM/06/MAM_06_KH0007_01_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23875" y="1747474"/>
            <a:ext cx="2710183" cy="3960440"/>
          </a:xfrm>
          <a:prstGeom prst="rect">
            <a:avLst/>
          </a:prstGeom>
          <a:noFill/>
        </p:spPr>
      </p:pic>
      <p:pic>
        <p:nvPicPr>
          <p:cNvPr id="17414" name="Picture 6" descr="http://moblog.net/media/b/u/s/busted/nb-and-dingo-go-hunting-kangaro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4280" y="1618358"/>
            <a:ext cx="2772307" cy="18482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377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Uluru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Ayers Rock</a:t>
            </a:r>
          </a:p>
          <a:p>
            <a:r>
              <a:rPr lang="en-GB" dirty="0" smtClean="0"/>
              <a:t>Sacred to </a:t>
            </a:r>
            <a:r>
              <a:rPr lang="en-GB" dirty="0" err="1" smtClean="0"/>
              <a:t>Anangu</a:t>
            </a:r>
            <a:endParaRPr lang="en-GB" dirty="0" smtClean="0"/>
          </a:p>
          <a:p>
            <a:r>
              <a:rPr lang="en-GB" dirty="0" smtClean="0"/>
              <a:t>Southern part of Northern Territory</a:t>
            </a:r>
          </a:p>
          <a:p>
            <a:r>
              <a:rPr lang="en-GB" dirty="0" smtClean="0"/>
              <a:t>Change colour</a:t>
            </a:r>
          </a:p>
          <a:p>
            <a:r>
              <a:rPr lang="en-GB" dirty="0" err="1" smtClean="0"/>
              <a:t>Arkose</a:t>
            </a:r>
            <a:endParaRPr lang="en-GB" dirty="0" smtClean="0"/>
          </a:p>
          <a:p>
            <a:r>
              <a:rPr lang="en-GB" dirty="0" smtClean="0"/>
              <a:t>Not climbing </a:t>
            </a:r>
            <a:endParaRPr lang="en-GB" dirty="0"/>
          </a:p>
        </p:txBody>
      </p:sp>
      <p:pic>
        <p:nvPicPr>
          <p:cNvPr id="18434" name="Picture 2" descr="https://encrypted-tbn3.gstatic.com/images?q=tbn:ANd9GcTgbzUYOuqiPaozxg0rkF5JYO4MtAuCy_C-_qReJeugXzJN8pO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2373" y="1152983"/>
            <a:ext cx="3138052" cy="2088232"/>
          </a:xfrm>
          <a:prstGeom prst="rect">
            <a:avLst/>
          </a:prstGeom>
          <a:noFill/>
        </p:spPr>
      </p:pic>
      <p:pic>
        <p:nvPicPr>
          <p:cNvPr id="18436" name="Picture 4" descr="http://media-3.web.britannica.com/eb-media/49/137649-004-186A6C7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32104" y="3484240"/>
            <a:ext cx="3238591" cy="2527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781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Quiz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52134" y="1276986"/>
            <a:ext cx="4396338" cy="576262"/>
          </a:xfrm>
        </p:spPr>
        <p:txBody>
          <a:bodyPr/>
          <a:lstStyle/>
          <a:p>
            <a:r>
              <a:rPr lang="nl-NL" dirty="0" smtClean="0"/>
              <a:t>Fragment </a:t>
            </a:r>
            <a:endParaRPr lang="nl-NL" dirty="0"/>
          </a:p>
        </p:txBody>
      </p:sp>
      <p:pic>
        <p:nvPicPr>
          <p:cNvPr id="7" name="Geluidsfragment 1">
            <a:hlinkClick r:id="" action="ppaction://media"/>
          </p:cNvPr>
          <p:cNvPicPr>
            <a:picLocks noGrp="1" noChangeAspect="1"/>
          </p:cNvPicPr>
          <p:nvPr>
            <p:ph sz="half" idx="2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52134" y="2588253"/>
            <a:ext cx="1487096" cy="1487096"/>
          </a:xfrm>
          <a:prstGeom prst="rect">
            <a:avLst/>
          </a:prstGeom>
        </p:spPr>
      </p:pic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Belongs to: </a:t>
            </a:r>
            <a:endParaRPr lang="en-GB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/>
              <a:t>A: Koala</a:t>
            </a:r>
          </a:p>
          <a:p>
            <a:r>
              <a:rPr lang="en-GB" dirty="0" smtClean="0"/>
              <a:t>B: Kangaroo</a:t>
            </a:r>
          </a:p>
          <a:p>
            <a:r>
              <a:rPr lang="en-GB" dirty="0" smtClean="0"/>
              <a:t>C: Didgeridoo</a:t>
            </a:r>
          </a:p>
          <a:p>
            <a:r>
              <a:rPr lang="en-GB" dirty="0" smtClean="0"/>
              <a:t>D: Steve Irwin</a:t>
            </a:r>
          </a:p>
          <a:p>
            <a:endParaRPr lang="nl-NL" dirty="0"/>
          </a:p>
        </p:txBody>
      </p:sp>
      <p:pic>
        <p:nvPicPr>
          <p:cNvPr id="8" name="Geluidsfragment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3135" y="4470777"/>
            <a:ext cx="1633932" cy="1633932"/>
          </a:xfrm>
          <a:prstGeom prst="rect">
            <a:avLst/>
          </a:prstGeom>
        </p:spPr>
      </p:pic>
      <p:pic>
        <p:nvPicPr>
          <p:cNvPr id="9" name="Geluidsfragment 2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427856" y="2283343"/>
            <a:ext cx="1706143" cy="1706143"/>
          </a:xfrm>
          <a:prstGeom prst="rect">
            <a:avLst/>
          </a:prstGeom>
        </p:spPr>
      </p:pic>
      <p:pic>
        <p:nvPicPr>
          <p:cNvPr id="10" name="Geluidsfragment 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427856" y="4419582"/>
            <a:ext cx="1836756" cy="18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6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6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78788"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3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24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100000"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Currency : Australian dollar</a:t>
            </a:r>
            <a:endParaRPr lang="en-GB" dirty="0"/>
          </a:p>
        </p:txBody>
      </p:sp>
      <p:pic>
        <p:nvPicPr>
          <p:cNvPr id="19458" name="Picture 2" descr="http://www.aussiemove.com/aus/images/banknot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8957" y="1386651"/>
            <a:ext cx="5760640" cy="4250955"/>
          </a:xfrm>
          <a:prstGeom prst="rect">
            <a:avLst/>
          </a:prstGeom>
          <a:noFill/>
        </p:spPr>
      </p:pic>
      <p:pic>
        <p:nvPicPr>
          <p:cNvPr id="19460" name="Picture 4" descr="http://www.creativespirits.info/aboriginalculture/people/images/australias-coin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3227" y="2604970"/>
            <a:ext cx="4392488" cy="28248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5330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Holidays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Australia Day – 26th of January</a:t>
            </a:r>
          </a:p>
          <a:p>
            <a:r>
              <a:rPr lang="en-GB" dirty="0" smtClean="0"/>
              <a:t>Canberra Day – second Monday in March</a:t>
            </a:r>
          </a:p>
          <a:p>
            <a:r>
              <a:rPr lang="en-GB" dirty="0" smtClean="0"/>
              <a:t>Queen’s Birthday – second Monday in June</a:t>
            </a:r>
          </a:p>
          <a:p>
            <a:endParaRPr lang="en-GB" dirty="0" smtClean="0"/>
          </a:p>
          <a:p>
            <a:r>
              <a:rPr lang="en-GB" dirty="0" smtClean="0"/>
              <a:t>National Remembrance </a:t>
            </a:r>
          </a:p>
          <a:p>
            <a:r>
              <a:rPr lang="en-GB" dirty="0" smtClean="0"/>
              <a:t>Anzac Day – 25th of April</a:t>
            </a:r>
          </a:p>
          <a:p>
            <a:endParaRPr lang="nl-NL" dirty="0"/>
          </a:p>
        </p:txBody>
      </p:sp>
      <p:pic>
        <p:nvPicPr>
          <p:cNvPr id="21506" name="Picture 2" descr="http://squashlands.com.au/wp-content/uploads/Australia_Day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2104" y="1689462"/>
            <a:ext cx="2804233" cy="1800200"/>
          </a:xfrm>
          <a:prstGeom prst="rect">
            <a:avLst/>
          </a:prstGeom>
          <a:noFill/>
        </p:spPr>
      </p:pic>
      <p:pic>
        <p:nvPicPr>
          <p:cNvPr id="21508" name="Picture 4" descr="http://camdenfalcons.com.au/pages/wp-content/uploads/2015/04/Anzac-Da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32104" y="4077072"/>
            <a:ext cx="2949204" cy="20326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0322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7700" y="5364353"/>
            <a:ext cx="9404723" cy="1400530"/>
          </a:xfrm>
        </p:spPr>
        <p:txBody>
          <a:bodyPr/>
          <a:lstStyle/>
          <a:p>
            <a:r>
              <a:rPr lang="nl-NL" dirty="0" smtClean="0"/>
              <a:t>The end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6057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History</a:t>
            </a:r>
            <a:endParaRPr lang="nl-NL" dirty="0"/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i="1" dirty="0" smtClean="0"/>
              <a:t>Rick Groenbroek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3824701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45,000 </a:t>
            </a:r>
            <a:r>
              <a:rPr lang="nl-NL" dirty="0" err="1" smtClean="0"/>
              <a:t>years</a:t>
            </a:r>
            <a:r>
              <a:rPr lang="nl-NL" dirty="0" smtClean="0"/>
              <a:t> </a:t>
            </a:r>
            <a:r>
              <a:rPr lang="nl-NL" dirty="0" err="1" smtClean="0"/>
              <a:t>ago</a:t>
            </a:r>
            <a:endParaRPr lang="nl-NL" dirty="0"/>
          </a:p>
        </p:txBody>
      </p:sp>
      <p:pic>
        <p:nvPicPr>
          <p:cNvPr id="1026" name="Picture 2" descr="Southeast Asia (orthographic projection).sv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r="150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nl-NL" dirty="0" smtClean="0"/>
              <a:t>Aboriginals </a:t>
            </a:r>
            <a:r>
              <a:rPr lang="nl-NL" dirty="0" err="1" smtClean="0"/>
              <a:t>came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South-East </a:t>
            </a:r>
            <a:r>
              <a:rPr lang="nl-NL" dirty="0" err="1" smtClean="0"/>
              <a:t>Asia</a:t>
            </a:r>
            <a:endParaRPr lang="nl-NL" dirty="0" smtClean="0"/>
          </a:p>
          <a:p>
            <a:pPr marL="285750" indent="-285750">
              <a:buFontTx/>
              <a:buChar char="-"/>
            </a:pPr>
            <a:r>
              <a:rPr lang="nl-NL" dirty="0" smtClean="0"/>
              <a:t>Land </a:t>
            </a:r>
            <a:r>
              <a:rPr lang="nl-NL" dirty="0" err="1" smtClean="0"/>
              <a:t>bridges</a:t>
            </a:r>
            <a:r>
              <a:rPr lang="nl-NL" dirty="0" smtClean="0"/>
              <a:t>, </a:t>
            </a:r>
            <a:r>
              <a:rPr lang="nl-NL" dirty="0" err="1" smtClean="0"/>
              <a:t>canoes</a:t>
            </a:r>
            <a:endParaRPr lang="nl-NL" dirty="0" smtClean="0"/>
          </a:p>
          <a:p>
            <a:pPr marL="285750" indent="-285750">
              <a:buFontTx/>
              <a:buChar char="-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38798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4954" y="170436"/>
            <a:ext cx="5092906" cy="1574808"/>
          </a:xfrm>
        </p:spPr>
        <p:txBody>
          <a:bodyPr/>
          <a:lstStyle/>
          <a:p>
            <a:r>
              <a:rPr lang="nl-NL" dirty="0" smtClean="0"/>
              <a:t>The Dutch - 1606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154954" y="2285576"/>
            <a:ext cx="6336709" cy="2684660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nl-NL" sz="2000" dirty="0" smtClean="0"/>
              <a:t>Willem Janszoon</a:t>
            </a:r>
          </a:p>
          <a:p>
            <a:pPr marL="285750" indent="-285750">
              <a:buFontTx/>
              <a:buChar char="-"/>
            </a:pPr>
            <a:r>
              <a:rPr lang="nl-NL" sz="2000" dirty="0" smtClean="0"/>
              <a:t>VOC – New Guinea</a:t>
            </a:r>
          </a:p>
          <a:p>
            <a:pPr marL="285750" indent="-285750">
              <a:buFontTx/>
              <a:buChar char="-"/>
            </a:pPr>
            <a:r>
              <a:rPr lang="nl-NL" sz="2000" dirty="0" err="1" smtClean="0"/>
              <a:t>Pennefather</a:t>
            </a:r>
            <a:r>
              <a:rPr lang="nl-NL" sz="2000" dirty="0" smtClean="0"/>
              <a:t> River</a:t>
            </a:r>
          </a:p>
          <a:p>
            <a:endParaRPr lang="nl-NL" dirty="0" smtClean="0"/>
          </a:p>
          <a:p>
            <a:pPr marL="285750" indent="-285750">
              <a:buFontTx/>
              <a:buChar char="-"/>
            </a:pPr>
            <a:endParaRPr lang="nl-NL" dirty="0"/>
          </a:p>
        </p:txBody>
      </p:sp>
      <p:pic>
        <p:nvPicPr>
          <p:cNvPr id="2050" name="Picture 2" descr="http://www.australian-4x4.com.au/images/cape-york-peninsul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085" y="609845"/>
            <a:ext cx="3405129" cy="289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/>
          <p:cNvSpPr/>
          <p:nvPr/>
        </p:nvSpPr>
        <p:spPr>
          <a:xfrm>
            <a:off x="5373431" y="4970236"/>
            <a:ext cx="3371397" cy="898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174" y="3031957"/>
            <a:ext cx="4957504" cy="331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00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7027" y="198169"/>
            <a:ext cx="5092906" cy="1574808"/>
          </a:xfrm>
        </p:spPr>
        <p:txBody>
          <a:bodyPr/>
          <a:lstStyle/>
          <a:p>
            <a:r>
              <a:rPr lang="nl-NL" dirty="0" smtClean="0"/>
              <a:t>Abel </a:t>
            </a:r>
            <a:r>
              <a:rPr lang="nl-NL" dirty="0" err="1" smtClean="0"/>
              <a:t>Tasman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21385" y="2053389"/>
            <a:ext cx="6841941" cy="3814691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nl-NL" sz="1600" i="1" dirty="0" smtClean="0"/>
              <a:t>First Pacific </a:t>
            </a:r>
            <a:r>
              <a:rPr lang="nl-NL" sz="1600" i="1" dirty="0" err="1" smtClean="0"/>
              <a:t>Voyage</a:t>
            </a:r>
            <a:endParaRPr lang="nl-NL" sz="1600" i="1" dirty="0" smtClean="0"/>
          </a:p>
          <a:p>
            <a:pPr marL="285750" indent="-285750">
              <a:buFontTx/>
              <a:buChar char="-"/>
            </a:pPr>
            <a:r>
              <a:rPr lang="nl-NL" sz="1600" dirty="0" smtClean="0"/>
              <a:t>1642 Van </a:t>
            </a:r>
            <a:r>
              <a:rPr lang="nl-NL" sz="1600" dirty="0" err="1" smtClean="0"/>
              <a:t>Diemen’s</a:t>
            </a:r>
            <a:r>
              <a:rPr lang="nl-NL" sz="1600" dirty="0" smtClean="0"/>
              <a:t> land (Tasmania)</a:t>
            </a:r>
          </a:p>
          <a:p>
            <a:pPr marL="285750" indent="-285750">
              <a:buFontTx/>
              <a:buChar char="-"/>
            </a:pPr>
            <a:r>
              <a:rPr lang="nl-NL" sz="1600" dirty="0" smtClean="0"/>
              <a:t>Antonio van Diemen, </a:t>
            </a:r>
            <a:r>
              <a:rPr lang="nl-NL" sz="1600" dirty="0" err="1" smtClean="0"/>
              <a:t>Governor</a:t>
            </a:r>
            <a:r>
              <a:rPr lang="nl-NL" sz="1600" dirty="0" smtClean="0"/>
              <a:t>-General Dutch East </a:t>
            </a:r>
            <a:r>
              <a:rPr lang="nl-NL" sz="1600" dirty="0" err="1" smtClean="0"/>
              <a:t>Indies</a:t>
            </a:r>
            <a:endParaRPr lang="nl-NL" sz="1600" dirty="0" smtClean="0"/>
          </a:p>
          <a:p>
            <a:pPr marL="285750" indent="-285750">
              <a:buFontTx/>
              <a:buChar char="-"/>
            </a:pPr>
            <a:endParaRPr lang="nl-NL" sz="1600" dirty="0"/>
          </a:p>
          <a:p>
            <a:pPr marL="285750" indent="-285750">
              <a:buFontTx/>
              <a:buChar char="-"/>
            </a:pPr>
            <a:r>
              <a:rPr lang="nl-NL" sz="1600" i="1" dirty="0" smtClean="0"/>
              <a:t>Second Pacific </a:t>
            </a:r>
            <a:r>
              <a:rPr lang="nl-NL" sz="1600" i="1" dirty="0" err="1" smtClean="0"/>
              <a:t>Voyage</a:t>
            </a:r>
            <a:endParaRPr lang="nl-NL" sz="1600" i="1" dirty="0" smtClean="0"/>
          </a:p>
          <a:p>
            <a:pPr marL="285750" indent="-285750">
              <a:buFontTx/>
              <a:buChar char="-"/>
            </a:pPr>
            <a:r>
              <a:rPr lang="nl-NL" sz="1600" dirty="0" smtClean="0"/>
              <a:t>1644 </a:t>
            </a:r>
            <a:r>
              <a:rPr lang="nl-NL" sz="1600" dirty="0" err="1" smtClean="0"/>
              <a:t>Mapped</a:t>
            </a:r>
            <a:r>
              <a:rPr lang="nl-NL" sz="1600" dirty="0" smtClean="0"/>
              <a:t> </a:t>
            </a:r>
            <a:r>
              <a:rPr lang="nl-NL" sz="1600" dirty="0" err="1" smtClean="0"/>
              <a:t>northern</a:t>
            </a:r>
            <a:r>
              <a:rPr lang="nl-NL" sz="1600" dirty="0" smtClean="0"/>
              <a:t> Australia</a:t>
            </a:r>
          </a:p>
          <a:p>
            <a:pPr marL="285750" indent="-285750">
              <a:buFontTx/>
              <a:buChar char="-"/>
            </a:pPr>
            <a:r>
              <a:rPr lang="nl-NL" sz="1600" dirty="0" smtClean="0"/>
              <a:t>New Holland</a:t>
            </a:r>
          </a:p>
          <a:p>
            <a:pPr marL="285750" indent="-285750">
              <a:buFontTx/>
              <a:buChar char="-"/>
            </a:pPr>
            <a:r>
              <a:rPr lang="nl-NL" sz="1600" dirty="0" err="1" smtClean="0"/>
              <a:t>Disappointment</a:t>
            </a:r>
            <a:endParaRPr lang="nl-NL" sz="1600" dirty="0" smtClean="0"/>
          </a:p>
          <a:p>
            <a:pPr marL="285750" indent="-285750">
              <a:buFontTx/>
              <a:buChar char="-"/>
            </a:pPr>
            <a:endParaRPr lang="nl-NL" dirty="0" smtClean="0"/>
          </a:p>
          <a:p>
            <a:pPr marL="285750" indent="-285750">
              <a:buFontTx/>
              <a:buChar char="-"/>
            </a:pPr>
            <a:endParaRPr lang="nl-NL" dirty="0"/>
          </a:p>
        </p:txBody>
      </p:sp>
      <p:pic>
        <p:nvPicPr>
          <p:cNvPr id="6" name="Picture 2" descr="http://www.australian-4x4.com.au/images/cape-york-peninsul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096" y="1479205"/>
            <a:ext cx="5162044" cy="438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464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7430" y="156021"/>
            <a:ext cx="5092906" cy="1574808"/>
          </a:xfrm>
        </p:spPr>
        <p:txBody>
          <a:bodyPr/>
          <a:lstStyle/>
          <a:p>
            <a:r>
              <a:rPr lang="nl-NL" dirty="0" smtClean="0"/>
              <a:t>The British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12664" y="2043927"/>
            <a:ext cx="5084979" cy="3999821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nl-NL" dirty="0" smtClean="0"/>
              <a:t>James Cook </a:t>
            </a:r>
          </a:p>
          <a:p>
            <a:pPr marL="285750" indent="-285750">
              <a:buFontTx/>
              <a:buChar char="-"/>
            </a:pPr>
            <a:r>
              <a:rPr lang="nl-NL" dirty="0" smtClean="0"/>
              <a:t>1770 – East Coast – New South Wales</a:t>
            </a:r>
          </a:p>
          <a:p>
            <a:pPr marL="285750" indent="-285750">
              <a:buFontTx/>
              <a:buChar char="-"/>
            </a:pPr>
            <a:r>
              <a:rPr lang="nl-NL" dirty="0" smtClean="0"/>
              <a:t>1783 – </a:t>
            </a:r>
            <a:r>
              <a:rPr lang="nl-NL" dirty="0" err="1" smtClean="0"/>
              <a:t>Loss</a:t>
            </a:r>
            <a:r>
              <a:rPr lang="nl-NL" dirty="0" smtClean="0"/>
              <a:t> of American </a:t>
            </a:r>
            <a:r>
              <a:rPr lang="nl-NL" dirty="0" err="1" smtClean="0"/>
              <a:t>Colonies</a:t>
            </a:r>
            <a:endParaRPr lang="nl-NL" dirty="0" smtClean="0"/>
          </a:p>
          <a:p>
            <a:pPr marL="285750" indent="-285750">
              <a:buFontTx/>
              <a:buChar char="-"/>
            </a:pPr>
            <a:r>
              <a:rPr lang="nl-NL" dirty="0" smtClean="0"/>
              <a:t>First </a:t>
            </a:r>
            <a:r>
              <a:rPr lang="nl-NL" dirty="0" err="1" smtClean="0"/>
              <a:t>Fleet</a:t>
            </a:r>
            <a:r>
              <a:rPr lang="nl-NL" dirty="0" smtClean="0"/>
              <a:t> (</a:t>
            </a:r>
            <a:r>
              <a:rPr lang="nl-NL" dirty="0" err="1" smtClean="0"/>
              <a:t>Botany</a:t>
            </a:r>
            <a:r>
              <a:rPr lang="nl-NL" dirty="0" smtClean="0"/>
              <a:t> Bay – Sydney </a:t>
            </a:r>
            <a:r>
              <a:rPr lang="nl-NL" dirty="0" err="1" smtClean="0"/>
              <a:t>Cove</a:t>
            </a:r>
            <a:r>
              <a:rPr lang="nl-NL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nl-NL" dirty="0" smtClean="0"/>
              <a:t>11 </a:t>
            </a:r>
            <a:r>
              <a:rPr lang="nl-NL" dirty="0" err="1" smtClean="0"/>
              <a:t>vessels</a:t>
            </a:r>
            <a:r>
              <a:rPr lang="nl-NL" dirty="0" smtClean="0"/>
              <a:t>, </a:t>
            </a:r>
            <a:r>
              <a:rPr lang="nl-NL" dirty="0" err="1" smtClean="0"/>
              <a:t>thousand</a:t>
            </a:r>
            <a:r>
              <a:rPr lang="nl-NL" dirty="0" smtClean="0"/>
              <a:t> settlers, </a:t>
            </a:r>
            <a:r>
              <a:rPr lang="nl-NL" dirty="0" err="1" smtClean="0"/>
              <a:t>including</a:t>
            </a:r>
            <a:r>
              <a:rPr lang="nl-NL" dirty="0" smtClean="0"/>
              <a:t> 778 </a:t>
            </a:r>
            <a:r>
              <a:rPr lang="nl-NL" dirty="0" err="1" smtClean="0"/>
              <a:t>convicts</a:t>
            </a:r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 err="1" smtClean="0"/>
              <a:t>Between</a:t>
            </a:r>
            <a:r>
              <a:rPr lang="nl-NL" dirty="0" smtClean="0"/>
              <a:t> ‘88 </a:t>
            </a:r>
            <a:r>
              <a:rPr lang="nl-NL" dirty="0" err="1" smtClean="0"/>
              <a:t>and</a:t>
            </a:r>
            <a:r>
              <a:rPr lang="nl-NL" dirty="0" smtClean="0"/>
              <a:t> ‘92 4300 </a:t>
            </a:r>
            <a:r>
              <a:rPr lang="nl-NL" dirty="0" err="1" smtClean="0"/>
              <a:t>convicts</a:t>
            </a:r>
            <a:endParaRPr lang="nl-NL" dirty="0" smtClean="0"/>
          </a:p>
          <a:p>
            <a:pPr marL="285750" indent="-285750">
              <a:buFontTx/>
              <a:buChar char="-"/>
            </a:pPr>
            <a:r>
              <a:rPr lang="nl-NL" dirty="0" smtClean="0"/>
              <a:t>1791 </a:t>
            </a:r>
            <a:r>
              <a:rPr lang="nl-NL" dirty="0" err="1" smtClean="0"/>
              <a:t>beginning</a:t>
            </a:r>
            <a:r>
              <a:rPr lang="nl-NL" dirty="0" smtClean="0"/>
              <a:t> of </a:t>
            </a:r>
            <a:r>
              <a:rPr lang="nl-NL" dirty="0" err="1" smtClean="0"/>
              <a:t>trade</a:t>
            </a:r>
            <a:endParaRPr lang="nl-NL" dirty="0"/>
          </a:p>
          <a:p>
            <a:pPr marL="285750" indent="-285750">
              <a:buFontTx/>
              <a:buChar char="-"/>
            </a:pPr>
            <a:endParaRPr lang="nl-NL" dirty="0" smtClean="0"/>
          </a:p>
          <a:p>
            <a:pPr marL="285750" indent="-285750">
              <a:buFontTx/>
              <a:buChar char="-"/>
            </a:pPr>
            <a:r>
              <a:rPr lang="nl-NL" dirty="0" err="1" smtClean="0"/>
              <a:t>Penal</a:t>
            </a:r>
            <a:r>
              <a:rPr lang="nl-NL" dirty="0" smtClean="0"/>
              <a:t> </a:t>
            </a:r>
            <a:r>
              <a:rPr lang="nl-NL" dirty="0" err="1" smtClean="0"/>
              <a:t>Colony</a:t>
            </a:r>
            <a:r>
              <a:rPr lang="nl-NL" dirty="0" smtClean="0"/>
              <a:t> “</a:t>
            </a:r>
            <a:r>
              <a:rPr lang="nl-NL" dirty="0" err="1" smtClean="0"/>
              <a:t>Settlement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exile</a:t>
            </a:r>
            <a:r>
              <a:rPr lang="nl-NL" dirty="0" smtClean="0"/>
              <a:t> </a:t>
            </a:r>
            <a:r>
              <a:rPr lang="nl-NL" dirty="0" err="1" smtClean="0"/>
              <a:t>prisoners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seperate</a:t>
            </a:r>
            <a:r>
              <a:rPr lang="nl-NL" dirty="0" smtClean="0"/>
              <a:t> </a:t>
            </a:r>
            <a:r>
              <a:rPr lang="nl-NL" dirty="0" err="1" smtClean="0"/>
              <a:t>them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the </a:t>
            </a:r>
            <a:r>
              <a:rPr lang="nl-NL" dirty="0" err="1" smtClean="0"/>
              <a:t>general</a:t>
            </a:r>
            <a:r>
              <a:rPr lang="nl-NL" dirty="0" smtClean="0"/>
              <a:t> </a:t>
            </a:r>
            <a:r>
              <a:rPr lang="nl-NL" dirty="0" err="1" smtClean="0"/>
              <a:t>populace</a:t>
            </a:r>
            <a:r>
              <a:rPr lang="nl-NL" dirty="0" smtClean="0"/>
              <a:t> in a remote </a:t>
            </a:r>
            <a:r>
              <a:rPr lang="nl-NL" dirty="0" err="1" smtClean="0"/>
              <a:t>location</a:t>
            </a:r>
            <a:r>
              <a:rPr lang="nl-NL" dirty="0" smtClean="0"/>
              <a:t>”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913" y="1143000"/>
            <a:ext cx="5313665" cy="477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53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Ancestry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/>
              <a:t> </a:t>
            </a:r>
            <a:r>
              <a:rPr lang="nl-NL" dirty="0" err="1" smtClean="0"/>
              <a:t>Immigration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i="1" dirty="0" smtClean="0"/>
              <a:t>Kevin Dijkema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6045024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111</TotalTime>
  <Words>568</Words>
  <Application>Microsoft Office PowerPoint</Application>
  <PresentationFormat>Breedbeeld</PresentationFormat>
  <Paragraphs>226</Paragraphs>
  <Slides>39</Slides>
  <Notes>2</Notes>
  <HiddenSlides>0</HiddenSlides>
  <MMClips>4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39</vt:i4>
      </vt:variant>
    </vt:vector>
  </HeadingPairs>
  <TitlesOfParts>
    <vt:vector size="45" baseType="lpstr">
      <vt:lpstr>Arial</vt:lpstr>
      <vt:lpstr>Calibri</vt:lpstr>
      <vt:lpstr>Century Gothic</vt:lpstr>
      <vt:lpstr>Wingdings</vt:lpstr>
      <vt:lpstr>Wingdings 3</vt:lpstr>
      <vt:lpstr>Ion</vt:lpstr>
      <vt:lpstr>Australia </vt:lpstr>
      <vt:lpstr>Today:</vt:lpstr>
      <vt:lpstr>Assignment</vt:lpstr>
      <vt:lpstr>History</vt:lpstr>
      <vt:lpstr>45,000 years ago</vt:lpstr>
      <vt:lpstr>The Dutch - 1606</vt:lpstr>
      <vt:lpstr>Abel Tasman</vt:lpstr>
      <vt:lpstr>The British</vt:lpstr>
      <vt:lpstr>Ancestry and Immigration</vt:lpstr>
      <vt:lpstr>Ancestry/immigration</vt:lpstr>
      <vt:lpstr>Aboriginal Australians</vt:lpstr>
      <vt:lpstr>Dreamtime</vt:lpstr>
      <vt:lpstr>Botany bay</vt:lpstr>
      <vt:lpstr>Immigration (British, Irish, Asian, Italian)</vt:lpstr>
      <vt:lpstr>Results:</vt:lpstr>
      <vt:lpstr>Population</vt:lpstr>
      <vt:lpstr>Population </vt:lpstr>
      <vt:lpstr>Numbers</vt:lpstr>
      <vt:lpstr>Numbers</vt:lpstr>
      <vt:lpstr>Numbers/Urban areas</vt:lpstr>
      <vt:lpstr>Numbers/Urban areas</vt:lpstr>
      <vt:lpstr>Numbers/Urban areas</vt:lpstr>
      <vt:lpstr>Numbers/Urban areas</vt:lpstr>
      <vt:lpstr>Numbers/Urban areas</vt:lpstr>
      <vt:lpstr>Numbers/Urban areas</vt:lpstr>
      <vt:lpstr>Numbers/Urban areas</vt:lpstr>
      <vt:lpstr>Density</vt:lpstr>
      <vt:lpstr>Density</vt:lpstr>
      <vt:lpstr>Settlement</vt:lpstr>
      <vt:lpstr>National symbols and Holidays</vt:lpstr>
      <vt:lpstr>The Flag</vt:lpstr>
      <vt:lpstr>Coat of Arms</vt:lpstr>
      <vt:lpstr>Didgeridoo </vt:lpstr>
      <vt:lpstr>Red Kangaroo</vt:lpstr>
      <vt:lpstr>Uluru</vt:lpstr>
      <vt:lpstr>Quiz</vt:lpstr>
      <vt:lpstr>Currency : Australian dollar</vt:lpstr>
      <vt:lpstr>Holidays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Ancestry/immigration</dc:title>
  <dc:creator>Kevin Dijkema</dc:creator>
  <cp:lastModifiedBy>Rick Groenbroek</cp:lastModifiedBy>
  <cp:revision>21</cp:revision>
  <dcterms:created xsi:type="dcterms:W3CDTF">2015-05-25T12:52:57Z</dcterms:created>
  <dcterms:modified xsi:type="dcterms:W3CDTF">2015-06-07T12:57:18Z</dcterms:modified>
</cp:coreProperties>
</file>